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92" r:id="rId3"/>
    <p:sldId id="283" r:id="rId4"/>
    <p:sldId id="266" r:id="rId5"/>
    <p:sldId id="265" r:id="rId6"/>
    <p:sldId id="259" r:id="rId7"/>
    <p:sldId id="263" r:id="rId8"/>
    <p:sldId id="288" r:id="rId9"/>
    <p:sldId id="285" r:id="rId10"/>
    <p:sldId id="268" r:id="rId11"/>
    <p:sldId id="267" r:id="rId12"/>
    <p:sldId id="261" r:id="rId13"/>
    <p:sldId id="262" r:id="rId14"/>
    <p:sldId id="289" r:id="rId15"/>
    <p:sldId id="272" r:id="rId16"/>
    <p:sldId id="290" r:id="rId17"/>
    <p:sldId id="273" r:id="rId18"/>
    <p:sldId id="276" r:id="rId19"/>
    <p:sldId id="286" r:id="rId2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90844B8-75E2-3147-90BE-37DFD5AB1962}">
          <p14:sldIdLst>
            <p14:sldId id="281"/>
          </p14:sldIdLst>
        </p14:section>
        <p14:section name="I/ Experimentations" id="{F9BB03E4-CF62-2B47-B1D4-4491BED9332A}">
          <p14:sldIdLst>
            <p14:sldId id="292"/>
            <p14:sldId id="283"/>
            <p14:sldId id="266"/>
            <p14:sldId id="265"/>
            <p14:sldId id="259"/>
            <p14:sldId id="263"/>
            <p14:sldId id="288"/>
          </p14:sldIdLst>
        </p14:section>
        <p14:section name="II/ Etude théorique" id="{854A6CBA-81E4-834A-8DB3-1B050FA420C3}">
          <p14:sldIdLst>
            <p14:sldId id="285"/>
            <p14:sldId id="268"/>
            <p14:sldId id="267"/>
            <p14:sldId id="261"/>
            <p14:sldId id="262"/>
            <p14:sldId id="289"/>
            <p14:sldId id="272"/>
            <p14:sldId id="290"/>
            <p14:sldId id="273"/>
            <p14:sldId id="276"/>
          </p14:sldIdLst>
        </p14:section>
        <p14:section name="BILAN" id="{C3A0FB59-6931-3643-B82D-B55877D40F92}">
          <p14:sldIdLst>
            <p14:sldId id="286"/>
          </p14:sldIdLst>
        </p14:section>
        <p14:section name="BONUS" id="{96582480-D908-AA4D-A67D-DCDF3BA63EF7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ck Halford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463"/>
    <a:srgbClr val="68F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70" autoAdjust="0"/>
    <p:restoredTop sz="99416" autoAdjust="0"/>
  </p:normalViewPr>
  <p:slideViewPr>
    <p:cSldViewPr snapToGrid="0" snapToObjects="1">
      <p:cViewPr>
        <p:scale>
          <a:sx n="99" d="100"/>
          <a:sy n="99" d="100"/>
        </p:scale>
        <p:origin x="-136" y="-50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7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89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27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19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02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867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332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50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38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43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51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70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A9CFE-D525-014C-8167-400D10D1EE65}" type="datetimeFigureOut">
              <a:rPr lang="en-US" smtClean="0"/>
              <a:t>25/06/15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D8417-F706-C341-ACA5-CE0BFB2C74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2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9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678" y="3044583"/>
            <a:ext cx="5409834" cy="3716757"/>
          </a:xfrm>
          <a:solidFill>
            <a:schemeClr val="bg1">
              <a:alpha val="64000"/>
            </a:schemeClr>
          </a:solidFill>
          <a:ln>
            <a:noFill/>
          </a:ln>
        </p:spPr>
        <p:txBody>
          <a:bodyPr>
            <a:normAutofit lnSpcReduction="10000"/>
          </a:bodyPr>
          <a:lstStyle/>
          <a:p>
            <a:pPr algn="l"/>
            <a:r>
              <a:rPr lang="fr-FR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I/ EXPÉRIMENTATIONS</a:t>
            </a:r>
          </a:p>
          <a:p>
            <a:pPr algn="l"/>
            <a:r>
              <a:rPr lang="fr-FR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	maquette, </a:t>
            </a:r>
            <a:r>
              <a:rPr lang="fr-FR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</a:rPr>
              <a:t>essai</a:t>
            </a:r>
            <a:endParaRPr lang="fr-FR" dirty="0" smtClean="0">
              <a:ln w="12700">
                <a:solidFill>
                  <a:srgbClr val="000000"/>
                </a:solidFill>
                <a:prstDash val="solid"/>
              </a:ln>
              <a:solidFill>
                <a:schemeClr val="tx1"/>
              </a:solidFill>
              <a:effectLst/>
            </a:endParaRPr>
          </a:p>
          <a:p>
            <a:pPr algn="l"/>
            <a:r>
              <a:rPr lang="fr-FR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II/ ETUDE THEORIQUE</a:t>
            </a:r>
          </a:p>
          <a:p>
            <a:pPr algn="l"/>
            <a:r>
              <a:rPr lang="fr-FR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	modèle de simulation</a:t>
            </a:r>
          </a:p>
          <a:p>
            <a:pPr algn="l"/>
            <a:r>
              <a:rPr lang="fr-FR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III/ </a:t>
            </a:r>
            <a:r>
              <a:rPr lang="fr-FR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</a:rPr>
              <a:t>OPTIMISATION</a:t>
            </a:r>
            <a:endParaRPr lang="fr-FR" b="1" dirty="0" smtClean="0">
              <a:ln w="12700">
                <a:solidFill>
                  <a:srgbClr val="000000"/>
                </a:solidFill>
                <a:prstDash val="solid"/>
              </a:ln>
              <a:solidFill>
                <a:schemeClr val="tx1"/>
              </a:solidFill>
              <a:effectLst/>
            </a:endParaRPr>
          </a:p>
          <a:p>
            <a:pPr algn="l"/>
            <a:r>
              <a:rPr lang="fr-FR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	mise en évidence de la 	synchronisation</a:t>
            </a:r>
            <a:endParaRPr lang="fr-FR" dirty="0">
              <a:ln w="12700">
                <a:solidFill>
                  <a:srgbClr val="000000"/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71204" y="151898"/>
            <a:ext cx="8946714" cy="1492434"/>
          </a:xfrm>
          <a:prstGeom prst="rect">
            <a:avLst/>
          </a:prstGeom>
          <a:solidFill>
            <a:srgbClr val="FFFFFF">
              <a:alpha val="7100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</a:rPr>
              <a:t>Optimiser le rendement d’un</a:t>
            </a:r>
          </a:p>
          <a:p>
            <a:r>
              <a:rPr lang="fr-FR" b="1" dirty="0"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</a:rPr>
              <a:t>propulseur électromagnétique</a:t>
            </a:r>
            <a:endParaRPr lang="fr-FR" b="1" dirty="0">
              <a:ln w="1270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30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33"/>
            <a:ext cx="9906000" cy="821666"/>
          </a:xfrm>
        </p:spPr>
        <p:txBody>
          <a:bodyPr>
            <a:normAutofit/>
          </a:bodyPr>
          <a:lstStyle/>
          <a:p>
            <a:r>
              <a:rPr lang="fr-FR" b="1" dirty="0" smtClean="0"/>
              <a:t>CHAÎNE D’ÉNERGIE</a:t>
            </a:r>
            <a:endParaRPr lang="fr-FR" sz="3200" b="1" dirty="0"/>
          </a:p>
        </p:txBody>
      </p:sp>
      <p:grpSp>
        <p:nvGrpSpPr>
          <p:cNvPr id="47" name="Group 46"/>
          <p:cNvGrpSpPr/>
          <p:nvPr/>
        </p:nvGrpSpPr>
        <p:grpSpPr>
          <a:xfrm>
            <a:off x="9269870" y="6189391"/>
            <a:ext cx="575342" cy="584776"/>
            <a:chOff x="8507300" y="6189391"/>
            <a:chExt cx="531085" cy="584776"/>
          </a:xfrm>
        </p:grpSpPr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cxnSp>
        <p:nvCxnSpPr>
          <p:cNvPr id="61" name="Straight Connector 60"/>
          <p:cNvCxnSpPr/>
          <p:nvPr/>
        </p:nvCxnSpPr>
        <p:spPr>
          <a:xfrm flipV="1">
            <a:off x="5952193" y="3589486"/>
            <a:ext cx="14694" cy="326851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360766" y="1001177"/>
            <a:ext cx="9196775" cy="2830312"/>
            <a:chOff x="457200" y="1415651"/>
            <a:chExt cx="7664023" cy="2469310"/>
          </a:xfrm>
        </p:grpSpPr>
        <p:cxnSp>
          <p:nvCxnSpPr>
            <p:cNvPr id="64" name="Straight Arrow Connector 63"/>
            <p:cNvCxnSpPr/>
            <p:nvPr/>
          </p:nvCxnSpPr>
          <p:spPr>
            <a:xfrm>
              <a:off x="6841631" y="2066196"/>
              <a:ext cx="1279592" cy="0"/>
            </a:xfrm>
            <a:prstGeom prst="straightConnector1">
              <a:avLst/>
            </a:prstGeom>
            <a:ln w="57150" cmpd="sng">
              <a:solidFill>
                <a:srgbClr val="68FF26"/>
              </a:solidFill>
              <a:headEnd type="none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6026285" y="3868350"/>
              <a:ext cx="81108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6015563" y="3536298"/>
              <a:ext cx="81108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95" idx="6"/>
              <a:endCxn id="111" idx="0"/>
            </p:cNvCxnSpPr>
            <p:nvPr/>
          </p:nvCxnSpPr>
          <p:spPr>
            <a:xfrm>
              <a:off x="5369700" y="2190642"/>
              <a:ext cx="624595" cy="123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837365" y="3704576"/>
              <a:ext cx="64156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4381135" y="3279197"/>
              <a:ext cx="77290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4844884" y="3053025"/>
              <a:ext cx="52481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4844884" y="3226801"/>
              <a:ext cx="52481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6026285" y="3526923"/>
              <a:ext cx="1" cy="35803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6826643" y="3530926"/>
              <a:ext cx="0" cy="35403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5121606" y="2603250"/>
              <a:ext cx="9542" cy="4497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5121606" y="3226801"/>
              <a:ext cx="9542" cy="45799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/>
            <p:cNvGrpSpPr/>
            <p:nvPr/>
          </p:nvGrpSpPr>
          <p:grpSpPr>
            <a:xfrm>
              <a:off x="5994295" y="1876886"/>
              <a:ext cx="753826" cy="651920"/>
              <a:chOff x="7101852" y="5849506"/>
              <a:chExt cx="753826" cy="651920"/>
            </a:xfrm>
          </p:grpSpPr>
          <p:sp>
            <p:nvSpPr>
              <p:cNvPr id="111" name="Block Arc 110"/>
              <p:cNvSpPr/>
              <p:nvPr/>
            </p:nvSpPr>
            <p:spPr>
              <a:xfrm>
                <a:off x="7101852" y="5849764"/>
                <a:ext cx="250480" cy="651662"/>
              </a:xfrm>
              <a:prstGeom prst="blockArc">
                <a:avLst>
                  <a:gd name="adj1" fmla="val 10800000"/>
                  <a:gd name="adj2" fmla="val 216266"/>
                  <a:gd name="adj3" fmla="val 0"/>
                </a:avLst>
              </a:prstGeom>
              <a:solidFill>
                <a:schemeClr val="tx1"/>
              </a:solidFill>
              <a:ln w="28575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Block Arc 111"/>
              <p:cNvSpPr/>
              <p:nvPr/>
            </p:nvSpPr>
            <p:spPr>
              <a:xfrm>
                <a:off x="7354718" y="5849506"/>
                <a:ext cx="250480" cy="651662"/>
              </a:xfrm>
              <a:prstGeom prst="blockArc">
                <a:avLst>
                  <a:gd name="adj1" fmla="val 10800000"/>
                  <a:gd name="adj2" fmla="val 216266"/>
                  <a:gd name="adj3" fmla="val 0"/>
                </a:avLst>
              </a:prstGeom>
              <a:solidFill>
                <a:schemeClr val="tx1"/>
              </a:solidFill>
              <a:ln w="28575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Block Arc 112"/>
              <p:cNvSpPr/>
              <p:nvPr/>
            </p:nvSpPr>
            <p:spPr>
              <a:xfrm>
                <a:off x="7605198" y="5849764"/>
                <a:ext cx="250480" cy="651662"/>
              </a:xfrm>
              <a:prstGeom prst="blockArc">
                <a:avLst>
                  <a:gd name="adj1" fmla="val 10800000"/>
                  <a:gd name="adj2" fmla="val 216266"/>
                  <a:gd name="adj3" fmla="val 0"/>
                </a:avLst>
              </a:prstGeom>
              <a:solidFill>
                <a:schemeClr val="tx1"/>
              </a:solidFill>
              <a:ln w="28575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rgbClr val="000000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2" name="Straight Connector 81"/>
            <p:cNvCxnSpPr/>
            <p:nvPr/>
          </p:nvCxnSpPr>
          <p:spPr>
            <a:xfrm flipH="1">
              <a:off x="7478931" y="2188626"/>
              <a:ext cx="2496" cy="15159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866970" y="2117340"/>
              <a:ext cx="242090" cy="46265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 flipH="1">
              <a:off x="5369700" y="2907495"/>
              <a:ext cx="276722" cy="32222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fr-FR" dirty="0">
                  <a:ln>
                    <a:solidFill>
                      <a:srgbClr val="000000"/>
                    </a:solidFill>
                  </a:ln>
                </a:rPr>
                <a:t>C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232470" y="2283965"/>
              <a:ext cx="239383" cy="32222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fr-FR" dirty="0">
                  <a:ln>
                    <a:solidFill>
                      <a:srgbClr val="000000"/>
                    </a:solidFill>
                  </a:ln>
                </a:rPr>
                <a:t>L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266043" y="3128465"/>
              <a:ext cx="359400" cy="32222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n>
                    <a:solidFill>
                      <a:srgbClr val="000000"/>
                    </a:solidFill>
                  </a:ln>
                </a:rPr>
                <a:t>Rd</a:t>
              </a:r>
              <a:endParaRPr lang="fr-FR" dirty="0">
                <a:ln>
                  <a:solidFill>
                    <a:srgbClr val="000000"/>
                  </a:solidFill>
                </a:ln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3731129" y="3842001"/>
              <a:ext cx="81108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3731129" y="3504577"/>
              <a:ext cx="81108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3731129" y="3504577"/>
              <a:ext cx="0" cy="33742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4542209" y="3494521"/>
              <a:ext cx="0" cy="35403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3980977" y="3030830"/>
              <a:ext cx="339676" cy="32222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n>
                    <a:solidFill>
                      <a:srgbClr val="000000"/>
                    </a:solidFill>
                  </a:ln>
                </a:rPr>
                <a:t>Rc</a:t>
              </a:r>
              <a:endParaRPr lang="fr-FR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4798514" y="2139426"/>
              <a:ext cx="88348" cy="102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Oval 93"/>
            <p:cNvSpPr/>
            <p:nvPr/>
          </p:nvSpPr>
          <p:spPr>
            <a:xfrm>
              <a:off x="5086974" y="2550866"/>
              <a:ext cx="88348" cy="102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Oval 94"/>
            <p:cNvSpPr/>
            <p:nvPr/>
          </p:nvSpPr>
          <p:spPr>
            <a:xfrm>
              <a:off x="5281352" y="2139426"/>
              <a:ext cx="88348" cy="1024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3712061" y="2191276"/>
              <a:ext cx="112141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Diamond 97"/>
            <p:cNvSpPr/>
            <p:nvPr/>
          </p:nvSpPr>
          <p:spPr>
            <a:xfrm>
              <a:off x="2121800" y="1415651"/>
              <a:ext cx="1590261" cy="1590121"/>
            </a:xfrm>
            <a:prstGeom prst="diamond">
              <a:avLst/>
            </a:prstGeom>
            <a:solidFill>
              <a:schemeClr val="bg1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rgbClr val="000000"/>
                  </a:solidFill>
                </a:rPr>
                <a:t>pont de diodes</a:t>
              </a:r>
              <a:endParaRPr lang="fr-FR" sz="1600" b="1" dirty="0">
                <a:solidFill>
                  <a:srgbClr val="000000"/>
                </a:solidFill>
              </a:endParaRPr>
            </a:p>
          </p:txBody>
        </p:sp>
        <p:cxnSp>
          <p:nvCxnSpPr>
            <p:cNvPr id="100" name="Straight Connector 99"/>
            <p:cNvCxnSpPr/>
            <p:nvPr/>
          </p:nvCxnSpPr>
          <p:spPr>
            <a:xfrm>
              <a:off x="2121800" y="3682287"/>
              <a:ext cx="1590261" cy="251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98" idx="1"/>
            </p:cNvCxnSpPr>
            <p:nvPr/>
          </p:nvCxnSpPr>
          <p:spPr>
            <a:xfrm>
              <a:off x="2121800" y="2210712"/>
              <a:ext cx="0" cy="146311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194148" y="1415651"/>
              <a:ext cx="1737642" cy="44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194148" y="3016374"/>
              <a:ext cx="1737642" cy="44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4542209" y="3682287"/>
              <a:ext cx="148407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6741519" y="2202975"/>
              <a:ext cx="737412" cy="773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 flipV="1">
              <a:off x="1348756" y="1581805"/>
              <a:ext cx="0" cy="1257813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headEnd type="none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457200" y="2099299"/>
              <a:ext cx="555519" cy="322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250V </a:t>
              </a:r>
              <a:endParaRPr lang="fr-FR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072837" y="1609436"/>
              <a:ext cx="912649" cy="322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 smtClean="0"/>
                <a:t>projectile</a:t>
              </a:r>
              <a:endParaRPr lang="fr-FR" b="1" dirty="0"/>
            </a:p>
          </p:txBody>
        </p:sp>
        <p:sp>
          <p:nvSpPr>
            <p:cNvPr id="110" name="TextBox 109"/>
            <p:cNvSpPr txBox="1"/>
            <p:nvPr/>
          </p:nvSpPr>
          <p:spPr>
            <a:xfrm flipH="1">
              <a:off x="4957587" y="1720636"/>
              <a:ext cx="276722" cy="32222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fr-FR" dirty="0">
                  <a:ln>
                    <a:solidFill>
                      <a:srgbClr val="000000"/>
                    </a:solidFill>
                  </a:ln>
                </a:rPr>
                <a:t>K</a:t>
              </a: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213801" y="4185347"/>
            <a:ext cx="9021010" cy="477680"/>
            <a:chOff x="267920" y="5663586"/>
            <a:chExt cx="8327087" cy="477680"/>
          </a:xfrm>
        </p:grpSpPr>
        <p:sp>
          <p:nvSpPr>
            <p:cNvPr id="56" name="TextBox 55"/>
            <p:cNvSpPr txBox="1"/>
            <p:nvPr/>
          </p:nvSpPr>
          <p:spPr>
            <a:xfrm>
              <a:off x="6157144" y="5663586"/>
              <a:ext cx="2437863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 smtClean="0"/>
                <a:t>Énergie Mécanique</a:t>
              </a:r>
              <a:endParaRPr lang="fr-FR" sz="2400" b="1" dirty="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267920" y="5666773"/>
              <a:ext cx="4953472" cy="474493"/>
              <a:chOff x="267920" y="5666773"/>
              <a:chExt cx="4953472" cy="47449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67920" y="5679601"/>
                <a:ext cx="1306866" cy="461665"/>
              </a:xfrm>
              <a:prstGeom prst="rect">
                <a:avLst/>
              </a:prstGeom>
              <a:noFill/>
              <a:ln w="38100" cmpd="sng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2400" b="1" dirty="0" smtClean="0"/>
                  <a:t>Alternatif</a:t>
                </a:r>
                <a:endParaRPr lang="fr-FR" sz="2400" b="1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324024" y="5668305"/>
                <a:ext cx="1097259" cy="461665"/>
              </a:xfrm>
              <a:prstGeom prst="rect">
                <a:avLst/>
              </a:prstGeom>
              <a:noFill/>
              <a:ln w="38100" cmpd="sng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2400" b="1" dirty="0" smtClean="0"/>
                  <a:t>Continu</a:t>
                </a:r>
                <a:endParaRPr lang="fr-FR" sz="2400" b="1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992209" y="5666773"/>
                <a:ext cx="1229183" cy="461665"/>
              </a:xfrm>
              <a:prstGeom prst="rect">
                <a:avLst/>
              </a:prstGeom>
              <a:noFill/>
              <a:ln w="38100" cmpd="sng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2400" b="1" dirty="0" smtClean="0"/>
                  <a:t>Stockage</a:t>
                </a:r>
                <a:endParaRPr lang="fr-FR" sz="2400" b="1" dirty="0"/>
              </a:p>
            </p:txBody>
          </p:sp>
          <p:cxnSp>
            <p:nvCxnSpPr>
              <p:cNvPr id="59" name="Straight Arrow Connector 58"/>
              <p:cNvCxnSpPr>
                <a:stCxn id="4" idx="3"/>
                <a:endCxn id="51" idx="1"/>
              </p:cNvCxnSpPr>
              <p:nvPr/>
            </p:nvCxnSpPr>
            <p:spPr>
              <a:xfrm flipV="1">
                <a:off x="1574786" y="5899138"/>
                <a:ext cx="749239" cy="11296"/>
              </a:xfrm>
              <a:prstGeom prst="straightConnector1">
                <a:avLst/>
              </a:prstGeom>
              <a:ln w="149225" cmpd="sng">
                <a:solidFill>
                  <a:srgbClr val="68FF26"/>
                </a:solidFill>
                <a:headEnd type="none"/>
                <a:tailEnd type="triangle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>
                <a:stCxn id="51" idx="3"/>
                <a:endCxn id="55" idx="1"/>
              </p:cNvCxnSpPr>
              <p:nvPr/>
            </p:nvCxnSpPr>
            <p:spPr>
              <a:xfrm flipV="1">
                <a:off x="3421283" y="5897606"/>
                <a:ext cx="570926" cy="1532"/>
              </a:xfrm>
              <a:prstGeom prst="straightConnector1">
                <a:avLst/>
              </a:prstGeom>
              <a:ln w="149225" cmpd="sng">
                <a:solidFill>
                  <a:srgbClr val="68FF26"/>
                </a:solidFill>
                <a:headEnd type="none"/>
                <a:tailEnd type="triangle" w="med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5" name="Straight Arrow Connector 114"/>
            <p:cNvCxnSpPr>
              <a:stCxn id="55" idx="3"/>
              <a:endCxn id="56" idx="1"/>
            </p:cNvCxnSpPr>
            <p:nvPr/>
          </p:nvCxnSpPr>
          <p:spPr>
            <a:xfrm flipV="1">
              <a:off x="5221392" y="5894419"/>
              <a:ext cx="935752" cy="3187"/>
            </a:xfrm>
            <a:prstGeom prst="straightConnector1">
              <a:avLst/>
            </a:prstGeom>
            <a:ln w="149225" cmpd="sng">
              <a:solidFill>
                <a:srgbClr val="68FF26"/>
              </a:solidFill>
              <a:headEnd type="none"/>
              <a:tailEnd type="triangle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7" name="Picture 116" descr="IMG_294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36" t="39900" b="40444"/>
          <a:stretch/>
        </p:blipFill>
        <p:spPr>
          <a:xfrm>
            <a:off x="3168809" y="5024756"/>
            <a:ext cx="5809859" cy="138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9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9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3501893" cy="872279"/>
          </a:xfrm>
          <a:solidFill>
            <a:srgbClr val="FAC090"/>
          </a:solidFill>
          <a:ln>
            <a:noFill/>
          </a:ln>
        </p:spPr>
        <p:txBody>
          <a:bodyPr anchor="b">
            <a:normAutofit fontScale="90000"/>
          </a:bodyPr>
          <a:lstStyle/>
          <a:p>
            <a:pPr algn="r"/>
            <a:r>
              <a:rPr lang="fr-FR" sz="6000" b="1" dirty="0" smtClean="0">
                <a:solidFill>
                  <a:srgbClr val="000000"/>
                </a:solidFill>
                <a:cs typeface="Rockwell Extra Bold"/>
              </a:rPr>
              <a:t>MAQUETTE</a:t>
            </a:r>
            <a:endParaRPr lang="fr-FR" b="1" dirty="0">
              <a:solidFill>
                <a:srgbClr val="000000"/>
              </a:solidFill>
              <a:cs typeface="Rockwell Extra Bold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6617617" y="1304126"/>
            <a:ext cx="872207" cy="419588"/>
          </a:xfrm>
          <a:prstGeom prst="straightConnector1">
            <a:avLst/>
          </a:prstGeom>
          <a:ln w="149225" cmpd="sng">
            <a:solidFill>
              <a:srgbClr val="68FF26"/>
            </a:solidFill>
            <a:headEnd type="none"/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115343" y="1848456"/>
            <a:ext cx="3709953" cy="306186"/>
          </a:xfrm>
          <a:prstGeom prst="straightConnector1">
            <a:avLst/>
          </a:prstGeom>
          <a:ln w="149225" cmpd="sng">
            <a:solidFill>
              <a:srgbClr val="68FF26"/>
            </a:solidFill>
            <a:headEnd type="none"/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844775" y="2539882"/>
            <a:ext cx="980521" cy="525935"/>
          </a:xfrm>
          <a:prstGeom prst="straightConnector1">
            <a:avLst/>
          </a:prstGeom>
          <a:ln w="149225" cmpd="sng">
            <a:solidFill>
              <a:srgbClr val="68FF26"/>
            </a:solidFill>
            <a:headEnd type="none"/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496168" y="5091760"/>
            <a:ext cx="810783" cy="986600"/>
          </a:xfrm>
          <a:prstGeom prst="straightConnector1">
            <a:avLst/>
          </a:prstGeom>
          <a:ln w="149225" cmpd="sng">
            <a:solidFill>
              <a:srgbClr val="68FF26"/>
            </a:solidFill>
            <a:headEnd type="none"/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56253" y="3208617"/>
            <a:ext cx="1154753" cy="2234690"/>
          </a:xfrm>
          <a:prstGeom prst="straightConnector1">
            <a:avLst/>
          </a:prstGeom>
          <a:ln w="149225" cmpd="sng">
            <a:solidFill>
              <a:srgbClr val="68FF26"/>
            </a:solidFill>
            <a:headEnd type="none"/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36115" y="2154642"/>
            <a:ext cx="2711329" cy="52322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Contacteurs</a:t>
            </a:r>
            <a:endParaRPr lang="fr-FR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836116" y="1631422"/>
            <a:ext cx="2711328" cy="52322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Condensateurs</a:t>
            </a:r>
            <a:endParaRPr lang="fr-FR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210023" y="5601306"/>
            <a:ext cx="2852278" cy="954107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Transformateur d’isolement</a:t>
            </a:r>
            <a:endParaRPr lang="fr-FR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56253" y="2539882"/>
            <a:ext cx="2090932" cy="954107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Résistances</a:t>
            </a:r>
          </a:p>
          <a:p>
            <a:pPr algn="ctr"/>
            <a:r>
              <a:rPr lang="fr-FR" sz="2800" b="1" dirty="0" smtClean="0"/>
              <a:t>de charge</a:t>
            </a:r>
            <a:endParaRPr lang="fr-FR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194161" y="5555140"/>
            <a:ext cx="1714531" cy="52322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Bobine</a:t>
            </a:r>
            <a:endParaRPr lang="fr-FR" sz="2800" b="1" dirty="0"/>
          </a:p>
        </p:txBody>
      </p:sp>
      <p:grpSp>
        <p:nvGrpSpPr>
          <p:cNvPr id="28" name="Group 27"/>
          <p:cNvGrpSpPr/>
          <p:nvPr/>
        </p:nvGrpSpPr>
        <p:grpSpPr>
          <a:xfrm>
            <a:off x="9216242" y="6078360"/>
            <a:ext cx="575342" cy="584776"/>
            <a:chOff x="8507300" y="6189391"/>
            <a:chExt cx="531085" cy="584776"/>
          </a:xfrm>
        </p:grpSpPr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 flipH="1" flipV="1">
            <a:off x="7685750" y="3668717"/>
            <a:ext cx="861694" cy="897938"/>
          </a:xfrm>
          <a:prstGeom prst="straightConnector1">
            <a:avLst/>
          </a:prstGeom>
          <a:ln w="149225" cmpd="sng">
            <a:solidFill>
              <a:srgbClr val="68FF26"/>
            </a:solidFill>
            <a:headEnd type="none"/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94095" y="4462092"/>
            <a:ext cx="2062402" cy="52322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Disjoncteur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81027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73"/>
            <a:ext cx="9906000" cy="1023742"/>
          </a:xfrm>
        </p:spPr>
        <p:txBody>
          <a:bodyPr>
            <a:normAutofit/>
          </a:bodyPr>
          <a:lstStyle/>
          <a:p>
            <a:r>
              <a:rPr lang="fr-FR" sz="5400" b="1" dirty="0" smtClean="0"/>
              <a:t>CIRCUIT D’ADJONCTION</a:t>
            </a:r>
            <a:endParaRPr lang="fr-FR" sz="5400" b="1" dirty="0"/>
          </a:p>
        </p:txBody>
      </p:sp>
      <p:pic>
        <p:nvPicPr>
          <p:cNvPr id="4" name="Picture 3" descr="IMG_293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" t="-661" r="5831" b="49566"/>
          <a:stretch/>
        </p:blipFill>
        <p:spPr>
          <a:xfrm>
            <a:off x="380826" y="3107222"/>
            <a:ext cx="9103585" cy="350412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747878" y="4309285"/>
            <a:ext cx="1031906" cy="0"/>
          </a:xfrm>
          <a:prstGeom prst="straightConnector1">
            <a:avLst/>
          </a:prstGeom>
          <a:ln w="1524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47878" y="5856532"/>
            <a:ext cx="1031906" cy="0"/>
          </a:xfrm>
          <a:prstGeom prst="straightConnector1">
            <a:avLst/>
          </a:prstGeom>
          <a:ln w="1524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47878" y="5056354"/>
            <a:ext cx="1031906" cy="0"/>
          </a:xfrm>
          <a:prstGeom prst="straightConnector1">
            <a:avLst/>
          </a:prstGeom>
          <a:ln w="152400" cap="sq" cmpd="sng">
            <a:solidFill>
              <a:srgbClr val="FFFF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1034583" y="1687221"/>
            <a:ext cx="2509532" cy="1139770"/>
            <a:chOff x="2933761" y="1384272"/>
            <a:chExt cx="2316491" cy="113977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402268" y="1834047"/>
              <a:ext cx="52481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402268" y="2007823"/>
              <a:ext cx="52481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678990" y="1384272"/>
              <a:ext cx="0" cy="4497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678990" y="2007823"/>
              <a:ext cx="0" cy="516219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286760" y="1834047"/>
              <a:ext cx="52481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286760" y="2007823"/>
              <a:ext cx="52481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63482" y="1394375"/>
              <a:ext cx="0" cy="439672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563482" y="2007823"/>
              <a:ext cx="0" cy="516219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933761" y="1384272"/>
              <a:ext cx="2316491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933761" y="2518444"/>
              <a:ext cx="2316491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6180530" y="1687222"/>
            <a:ext cx="2469504" cy="527793"/>
            <a:chOff x="5549137" y="1394375"/>
            <a:chExt cx="2279542" cy="527793"/>
          </a:xfrm>
        </p:grpSpPr>
        <p:grpSp>
          <p:nvGrpSpPr>
            <p:cNvPr id="5" name="Group 4"/>
            <p:cNvGrpSpPr/>
            <p:nvPr/>
          </p:nvGrpSpPr>
          <p:grpSpPr>
            <a:xfrm rot="5400000">
              <a:off x="5856615" y="1086897"/>
              <a:ext cx="524816" cy="1139772"/>
              <a:chOff x="5856614" y="1086896"/>
              <a:chExt cx="524816" cy="113977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5856614" y="1536672"/>
                <a:ext cx="5248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856614" y="1710448"/>
                <a:ext cx="5248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16200000" flipH="1">
                <a:off x="5908449" y="1311783"/>
                <a:ext cx="449775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16200000" flipH="1">
                <a:off x="5875227" y="1968557"/>
                <a:ext cx="516220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 rot="5400000">
              <a:off x="6996386" y="1089874"/>
              <a:ext cx="524816" cy="1139771"/>
              <a:chOff x="5856614" y="1086897"/>
              <a:chExt cx="524816" cy="1139771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5856614" y="1536672"/>
                <a:ext cx="5248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5856614" y="1710448"/>
                <a:ext cx="52481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16200000" flipH="1">
                <a:off x="5908449" y="1311784"/>
                <a:ext cx="449775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6200000" flipH="1">
                <a:off x="5875228" y="1968557"/>
                <a:ext cx="516220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Group 30"/>
          <p:cNvGrpSpPr/>
          <p:nvPr/>
        </p:nvGrpSpPr>
        <p:grpSpPr>
          <a:xfrm>
            <a:off x="9216242" y="6189391"/>
            <a:ext cx="575342" cy="584776"/>
            <a:chOff x="8507300" y="6189391"/>
            <a:chExt cx="531085" cy="584776"/>
          </a:xfrm>
        </p:grpSpPr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4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263521" y="2426535"/>
            <a:ext cx="230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les </a:t>
            </a:r>
            <a:r>
              <a:rPr lang="fr-FR" b="1" dirty="0" smtClean="0"/>
              <a:t>tensions</a:t>
            </a:r>
            <a:r>
              <a:rPr lang="fr-FR" dirty="0" smtClean="0"/>
              <a:t> s’ajoutent</a:t>
            </a:r>
            <a:endParaRPr lang="fr-FR" dirty="0"/>
          </a:p>
        </p:txBody>
      </p:sp>
      <p:sp>
        <p:nvSpPr>
          <p:cNvPr id="34" name="TextBox 33"/>
          <p:cNvSpPr txBox="1"/>
          <p:nvPr/>
        </p:nvSpPr>
        <p:spPr>
          <a:xfrm>
            <a:off x="1034583" y="1232284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les </a:t>
            </a:r>
            <a:r>
              <a:rPr lang="fr-FR" b="1" dirty="0" smtClean="0"/>
              <a:t>capacités</a:t>
            </a:r>
            <a:r>
              <a:rPr lang="fr-FR" dirty="0" smtClean="0"/>
              <a:t> s’ajoutent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1006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40953"/>
            <a:ext cx="9905999" cy="1143000"/>
          </a:xfrm>
        </p:spPr>
        <p:txBody>
          <a:bodyPr>
            <a:normAutofit/>
          </a:bodyPr>
          <a:lstStyle/>
          <a:p>
            <a:r>
              <a:rPr lang="fr-FR" sz="4800" b="1" dirty="0" smtClean="0"/>
              <a:t>PROJECTILES</a:t>
            </a:r>
            <a:endParaRPr lang="fr-FR" sz="4800" b="1" dirty="0"/>
          </a:p>
        </p:txBody>
      </p:sp>
      <p:grpSp>
        <p:nvGrpSpPr>
          <p:cNvPr id="242" name="Group 241"/>
          <p:cNvGrpSpPr/>
          <p:nvPr/>
        </p:nvGrpSpPr>
        <p:grpSpPr>
          <a:xfrm>
            <a:off x="2138090" y="1613888"/>
            <a:ext cx="2221540" cy="1428688"/>
            <a:chOff x="2082667" y="4303463"/>
            <a:chExt cx="3261317" cy="2043954"/>
          </a:xfrm>
        </p:grpSpPr>
        <p:sp>
          <p:nvSpPr>
            <p:cNvPr id="241" name="Block Arc 240"/>
            <p:cNvSpPr>
              <a:spLocks noChangeAspect="1"/>
            </p:cNvSpPr>
            <p:nvPr/>
          </p:nvSpPr>
          <p:spPr>
            <a:xfrm rot="10800000">
              <a:off x="3787150" y="4303463"/>
              <a:ext cx="855008" cy="875730"/>
            </a:xfrm>
            <a:prstGeom prst="blockArc">
              <a:avLst>
                <a:gd name="adj1" fmla="val 11011650"/>
                <a:gd name="adj2" fmla="val 21578670"/>
                <a:gd name="adj3" fmla="val 326"/>
              </a:avLst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grpSp>
          <p:nvGrpSpPr>
            <p:cNvPr id="236" name="Group 235"/>
            <p:cNvGrpSpPr/>
            <p:nvPr/>
          </p:nvGrpSpPr>
          <p:grpSpPr>
            <a:xfrm>
              <a:off x="2082667" y="4727554"/>
              <a:ext cx="3261317" cy="1619863"/>
              <a:chOff x="816994" y="4331514"/>
              <a:chExt cx="3261317" cy="1619863"/>
            </a:xfrm>
          </p:grpSpPr>
          <p:sp>
            <p:nvSpPr>
              <p:cNvPr id="117" name="Block Arc 116"/>
              <p:cNvSpPr>
                <a:spLocks noChangeAspect="1"/>
              </p:cNvSpPr>
              <p:nvPr/>
            </p:nvSpPr>
            <p:spPr>
              <a:xfrm rot="10800000">
                <a:off x="1563706" y="4806008"/>
                <a:ext cx="855008" cy="875729"/>
              </a:xfrm>
              <a:prstGeom prst="blockArc">
                <a:avLst>
                  <a:gd name="adj1" fmla="val 11011650"/>
                  <a:gd name="adj2" fmla="val 21206699"/>
                  <a:gd name="adj3" fmla="val 0"/>
                </a:avLst>
              </a:prstGeom>
              <a:solidFill>
                <a:schemeClr val="accent2"/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accent6">
                      <a:lumMod val="40000"/>
                      <a:lumOff val="60000"/>
                    </a:schemeClr>
                  </a:solidFill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V="1">
                <a:off x="3136413" y="5279583"/>
                <a:ext cx="0" cy="659242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840084" y="5279582"/>
                <a:ext cx="0" cy="659243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4078311" y="4345288"/>
                <a:ext cx="0" cy="657178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816994" y="5938825"/>
                <a:ext cx="2319419" cy="0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>
                <a:cxnSpLocks noChangeAspect="1"/>
              </p:cNvCxnSpPr>
              <p:nvPr/>
            </p:nvCxnSpPr>
            <p:spPr>
              <a:xfrm flipV="1">
                <a:off x="3136413" y="4979377"/>
                <a:ext cx="941898" cy="972000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/>
              <p:cNvCxnSpPr/>
              <p:nvPr/>
            </p:nvCxnSpPr>
            <p:spPr>
              <a:xfrm>
                <a:off x="1808136" y="4331514"/>
                <a:ext cx="713341" cy="0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 flipV="1">
                <a:off x="839607" y="4331514"/>
                <a:ext cx="968529" cy="950988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/>
              <p:cNvCxnSpPr>
                <a:cxnSpLocks noChangeAspect="1"/>
              </p:cNvCxnSpPr>
              <p:nvPr/>
            </p:nvCxnSpPr>
            <p:spPr>
              <a:xfrm flipV="1">
                <a:off x="1545116" y="4333742"/>
                <a:ext cx="976361" cy="972000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 flipV="1">
                <a:off x="839607" y="5282501"/>
                <a:ext cx="707810" cy="1"/>
              </a:xfrm>
              <a:prstGeom prst="line">
                <a:avLst/>
              </a:prstGeom>
              <a:ln w="381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Parallelogram 130"/>
              <p:cNvSpPr>
                <a:spLocks/>
              </p:cNvSpPr>
              <p:nvPr/>
            </p:nvSpPr>
            <p:spPr>
              <a:xfrm>
                <a:off x="2423553" y="4345288"/>
                <a:ext cx="1643213" cy="934294"/>
              </a:xfrm>
              <a:prstGeom prst="parallelogram">
                <a:avLst>
                  <a:gd name="adj" fmla="val 101451"/>
                </a:avLst>
              </a:prstGeom>
              <a:solidFill>
                <a:schemeClr val="bg1"/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2576701" y="1743352"/>
            <a:ext cx="1407409" cy="1408576"/>
            <a:chOff x="5257441" y="2248708"/>
            <a:chExt cx="3128369" cy="3391875"/>
          </a:xfrm>
        </p:grpSpPr>
        <p:grpSp>
          <p:nvGrpSpPr>
            <p:cNvPr id="3" name="Group 2"/>
            <p:cNvGrpSpPr/>
            <p:nvPr/>
          </p:nvGrpSpPr>
          <p:grpSpPr>
            <a:xfrm>
              <a:off x="7084729" y="2248708"/>
              <a:ext cx="1035455" cy="1093377"/>
              <a:chOff x="4410427" y="1634319"/>
              <a:chExt cx="1035455" cy="1093377"/>
            </a:xfrm>
          </p:grpSpPr>
          <p:cxnSp>
            <p:nvCxnSpPr>
              <p:cNvPr id="114" name="Straight Connector 113"/>
              <p:cNvCxnSpPr>
                <a:cxnSpLocks noChangeAspect="1"/>
              </p:cNvCxnSpPr>
              <p:nvPr/>
            </p:nvCxnSpPr>
            <p:spPr>
              <a:xfrm flipV="1">
                <a:off x="4923667" y="2164683"/>
                <a:ext cx="510218" cy="491845"/>
              </a:xfrm>
              <a:prstGeom prst="line">
                <a:avLst/>
              </a:prstGeom>
              <a:solidFill>
                <a:schemeClr val="bg1"/>
              </a:solidFill>
              <a:ln w="381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>
                <a:cxnSpLocks noChangeAspect="1"/>
                <a:stCxn id="198" idx="1"/>
              </p:cNvCxnSpPr>
              <p:nvPr/>
            </p:nvCxnSpPr>
            <p:spPr>
              <a:xfrm flipV="1">
                <a:off x="4502088" y="1773777"/>
                <a:ext cx="444669" cy="420768"/>
              </a:xfrm>
              <a:prstGeom prst="line">
                <a:avLst/>
              </a:prstGeom>
              <a:solidFill>
                <a:schemeClr val="bg1"/>
              </a:solidFill>
              <a:ln w="381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>
                <a:cxnSpLocks/>
              </p:cNvCxnSpPr>
              <p:nvPr/>
            </p:nvCxnSpPr>
            <p:spPr>
              <a:xfrm flipV="1">
                <a:off x="4912122" y="1690533"/>
                <a:ext cx="195920" cy="106334"/>
              </a:xfrm>
              <a:prstGeom prst="line">
                <a:avLst/>
              </a:prstGeom>
              <a:solidFill>
                <a:schemeClr val="bg1"/>
              </a:solidFill>
              <a:ln w="381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/>
              <p:cNvCxnSpPr>
                <a:cxnSpLocks/>
              </p:cNvCxnSpPr>
              <p:nvPr/>
            </p:nvCxnSpPr>
            <p:spPr>
              <a:xfrm flipV="1">
                <a:off x="5433885" y="2032081"/>
                <a:ext cx="11997" cy="132602"/>
              </a:xfrm>
              <a:prstGeom prst="line">
                <a:avLst/>
              </a:prstGeom>
              <a:solidFill>
                <a:schemeClr val="bg1"/>
              </a:solidFill>
              <a:ln w="381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Oval 197"/>
              <p:cNvSpPr>
                <a:spLocks noChangeAspect="1"/>
              </p:cNvSpPr>
              <p:nvPr/>
            </p:nvSpPr>
            <p:spPr>
              <a:xfrm>
                <a:off x="4410427" y="2103071"/>
                <a:ext cx="625899" cy="624625"/>
              </a:xfrm>
              <a:prstGeom prst="ellipse">
                <a:avLst/>
              </a:prstGeom>
              <a:solidFill>
                <a:schemeClr val="bg1"/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38100" cmpd="sng">
                    <a:solidFill>
                      <a:schemeClr val="tx1"/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97" name="Parallelogram 196"/>
              <p:cNvSpPr>
                <a:spLocks/>
              </p:cNvSpPr>
              <p:nvPr/>
            </p:nvSpPr>
            <p:spPr>
              <a:xfrm rot="18894949">
                <a:off x="4503076" y="1940932"/>
                <a:ext cx="829622" cy="216396"/>
              </a:xfrm>
              <a:prstGeom prst="parallelogram">
                <a:avLst>
                  <a:gd name="adj" fmla="val 101777"/>
                </a:avLst>
              </a:prstGeom>
              <a:solidFill>
                <a:schemeClr val="bg1"/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Parallelogram 97"/>
              <p:cNvSpPr>
                <a:spLocks/>
              </p:cNvSpPr>
              <p:nvPr/>
            </p:nvSpPr>
            <p:spPr>
              <a:xfrm>
                <a:off x="4704883" y="2020199"/>
                <a:ext cx="740995" cy="395997"/>
              </a:xfrm>
              <a:prstGeom prst="parallelogram">
                <a:avLst>
                  <a:gd name="adj" fmla="val 101777"/>
                </a:avLst>
              </a:prstGeom>
              <a:solidFill>
                <a:schemeClr val="bg1"/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3" name="Group 272"/>
            <p:cNvGrpSpPr/>
            <p:nvPr/>
          </p:nvGrpSpPr>
          <p:grpSpPr>
            <a:xfrm>
              <a:off x="5257441" y="2809949"/>
              <a:ext cx="3128369" cy="2830634"/>
              <a:chOff x="3891267" y="1647758"/>
              <a:chExt cx="3128369" cy="2830634"/>
            </a:xfrm>
          </p:grpSpPr>
          <p:grpSp>
            <p:nvGrpSpPr>
              <p:cNvPr id="257" name="Group 256"/>
              <p:cNvGrpSpPr/>
              <p:nvPr/>
            </p:nvGrpSpPr>
            <p:grpSpPr>
              <a:xfrm>
                <a:off x="3891267" y="1647758"/>
                <a:ext cx="2345016" cy="2354304"/>
                <a:chOff x="5156142" y="1326056"/>
                <a:chExt cx="2345016" cy="2354304"/>
              </a:xfrm>
            </p:grpSpPr>
            <p:cxnSp>
              <p:nvCxnSpPr>
                <p:cNvPr id="183" name="Straight Connector 182"/>
                <p:cNvCxnSpPr>
                  <a:endCxn id="251" idx="0"/>
                </p:cNvCxnSpPr>
                <p:nvPr/>
              </p:nvCxnSpPr>
              <p:spPr>
                <a:xfrm flipV="1">
                  <a:off x="6195974" y="1896660"/>
                  <a:ext cx="1304025" cy="1273683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>
                  <a:endCxn id="251" idx="1"/>
                </p:cNvCxnSpPr>
                <p:nvPr/>
              </p:nvCxnSpPr>
              <p:spPr>
                <a:xfrm flipV="1">
                  <a:off x="5648672" y="1328019"/>
                  <a:ext cx="1285303" cy="1290791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V="1">
                  <a:off x="5299950" y="1614575"/>
                  <a:ext cx="1197859" cy="1168180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 flipV="1">
                  <a:off x="6032029" y="2501005"/>
                  <a:ext cx="1025334" cy="1035103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7" name="Group 246"/>
                <p:cNvGrpSpPr/>
                <p:nvPr/>
              </p:nvGrpSpPr>
              <p:grpSpPr>
                <a:xfrm>
                  <a:off x="5156142" y="2038904"/>
                  <a:ext cx="1630787" cy="1641456"/>
                  <a:chOff x="5156142" y="2038904"/>
                  <a:chExt cx="1630787" cy="1641456"/>
                </a:xfrm>
              </p:grpSpPr>
              <p:sp>
                <p:nvSpPr>
                  <p:cNvPr id="182" name="Block Arc 181"/>
                  <p:cNvSpPr>
                    <a:spLocks noChangeAspect="1"/>
                  </p:cNvSpPr>
                  <p:nvPr/>
                </p:nvSpPr>
                <p:spPr>
                  <a:xfrm rot="10800000">
                    <a:off x="5156142" y="2609146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184" name="Block Arc 183"/>
                  <p:cNvSpPr>
                    <a:spLocks noChangeAspect="1"/>
                  </p:cNvSpPr>
                  <p:nvPr/>
                </p:nvSpPr>
                <p:spPr>
                  <a:xfrm rot="10800000">
                    <a:off x="5451941" y="2327423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185" name="Block Arc 184"/>
                  <p:cNvSpPr>
                    <a:spLocks noChangeAspect="1"/>
                  </p:cNvSpPr>
                  <p:nvPr/>
                </p:nvSpPr>
                <p:spPr>
                  <a:xfrm rot="10800000">
                    <a:off x="5741061" y="2038904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244" name="Block Arc 243"/>
                  <p:cNvSpPr>
                    <a:spLocks noChangeAspect="1"/>
                  </p:cNvSpPr>
                  <p:nvPr/>
                </p:nvSpPr>
                <p:spPr>
                  <a:xfrm rot="10800000">
                    <a:off x="5299950" y="2479823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245" name="Block Arc 244"/>
                  <p:cNvSpPr>
                    <a:spLocks noChangeAspect="1"/>
                  </p:cNvSpPr>
                  <p:nvPr/>
                </p:nvSpPr>
                <p:spPr>
                  <a:xfrm rot="10800000">
                    <a:off x="5604341" y="2173217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48" name="Group 247"/>
                <p:cNvGrpSpPr/>
                <p:nvPr/>
              </p:nvGrpSpPr>
              <p:grpSpPr>
                <a:xfrm>
                  <a:off x="5870371" y="1326056"/>
                  <a:ext cx="1630787" cy="1641456"/>
                  <a:chOff x="5156142" y="2038904"/>
                  <a:chExt cx="1630787" cy="1641456"/>
                </a:xfrm>
              </p:grpSpPr>
              <p:sp>
                <p:nvSpPr>
                  <p:cNvPr id="249" name="Block Arc 248"/>
                  <p:cNvSpPr>
                    <a:spLocks noChangeAspect="1"/>
                  </p:cNvSpPr>
                  <p:nvPr/>
                </p:nvSpPr>
                <p:spPr>
                  <a:xfrm rot="10800000">
                    <a:off x="5156142" y="2609146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250" name="Block Arc 249"/>
                  <p:cNvSpPr>
                    <a:spLocks noChangeAspect="1"/>
                  </p:cNvSpPr>
                  <p:nvPr/>
                </p:nvSpPr>
                <p:spPr>
                  <a:xfrm rot="10800000">
                    <a:off x="5451941" y="2327423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251" name="Block Arc 250"/>
                  <p:cNvSpPr>
                    <a:spLocks noChangeAspect="1"/>
                  </p:cNvSpPr>
                  <p:nvPr/>
                </p:nvSpPr>
                <p:spPr>
                  <a:xfrm rot="10800000">
                    <a:off x="5741061" y="2038904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252" name="Block Arc 251"/>
                  <p:cNvSpPr>
                    <a:spLocks noChangeAspect="1"/>
                  </p:cNvSpPr>
                  <p:nvPr/>
                </p:nvSpPr>
                <p:spPr>
                  <a:xfrm rot="10800000">
                    <a:off x="5299950" y="2479823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253" name="Block Arc 252"/>
                  <p:cNvSpPr>
                    <a:spLocks noChangeAspect="1"/>
                  </p:cNvSpPr>
                  <p:nvPr/>
                </p:nvSpPr>
                <p:spPr>
                  <a:xfrm rot="10800000">
                    <a:off x="5604341" y="2173217"/>
                    <a:ext cx="1045868" cy="1071214"/>
                  </a:xfrm>
                  <a:prstGeom prst="blockArc">
                    <a:avLst>
                      <a:gd name="adj1" fmla="val 11030233"/>
                      <a:gd name="adj2" fmla="val 5115599"/>
                      <a:gd name="adj3" fmla="val 8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</p:grpSp>
          </p:grpSp>
          <p:cxnSp>
            <p:nvCxnSpPr>
              <p:cNvPr id="266" name="Straight Arrow Connector 265"/>
              <p:cNvCxnSpPr/>
              <p:nvPr/>
            </p:nvCxnSpPr>
            <p:spPr>
              <a:xfrm flipV="1">
                <a:off x="5063775" y="2674190"/>
                <a:ext cx="1263134" cy="128309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8" name="TextBox 267"/>
              <p:cNvSpPr txBox="1"/>
              <p:nvPr/>
            </p:nvSpPr>
            <p:spPr>
              <a:xfrm>
                <a:off x="5732030" y="3366695"/>
                <a:ext cx="1287606" cy="1111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/>
                  <a:t>L=</a:t>
                </a:r>
                <a:endParaRPr lang="fr-FR" sz="2400" dirty="0"/>
              </a:p>
            </p:txBody>
          </p:sp>
        </p:grpSp>
      </p:grpSp>
      <p:sp>
        <p:nvSpPr>
          <p:cNvPr id="274" name="TextBox 273"/>
          <p:cNvSpPr txBox="1"/>
          <p:nvPr/>
        </p:nvSpPr>
        <p:spPr>
          <a:xfrm>
            <a:off x="3180298" y="4989063"/>
            <a:ext cx="2670878" cy="1200329"/>
          </a:xfrm>
          <a:prstGeom prst="rect">
            <a:avLst/>
          </a:prstGeom>
          <a:solidFill>
            <a:srgbClr val="FAF463"/>
          </a:solidFill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/>
              <a:t>6-25      g</a:t>
            </a:r>
          </a:p>
          <a:p>
            <a:pPr algn="ctr"/>
            <a:r>
              <a:rPr lang="fr-FR" sz="3600" dirty="0" smtClean="0"/>
              <a:t>20-25 mm          </a:t>
            </a:r>
            <a:endParaRPr lang="fr-FR" sz="36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9216242" y="6189391"/>
            <a:ext cx="575342" cy="584776"/>
            <a:chOff x="8507300" y="6189391"/>
            <a:chExt cx="531085" cy="584776"/>
          </a:xfrm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pic>
        <p:nvPicPr>
          <p:cNvPr id="5" name="Picture 4" descr="ball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t="52644" r="29" b="17597"/>
          <a:stretch/>
        </p:blipFill>
        <p:spPr>
          <a:xfrm>
            <a:off x="-4968" y="1391430"/>
            <a:ext cx="9919898" cy="2190546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-4968" y="3581976"/>
            <a:ext cx="2581668" cy="523220"/>
          </a:xfrm>
          <a:prstGeom prst="rect">
            <a:avLst/>
          </a:prstGeom>
          <a:solidFill>
            <a:srgbClr val="FAF463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Cylindres</a:t>
            </a:r>
            <a:endParaRPr lang="fr-FR" sz="2800" dirty="0"/>
          </a:p>
        </p:txBody>
      </p:sp>
      <p:sp>
        <p:nvSpPr>
          <p:cNvPr id="54" name="TextBox 53"/>
          <p:cNvSpPr txBox="1"/>
          <p:nvPr/>
        </p:nvSpPr>
        <p:spPr>
          <a:xfrm>
            <a:off x="4873329" y="3586094"/>
            <a:ext cx="2529488" cy="523220"/>
          </a:xfrm>
          <a:prstGeom prst="rect">
            <a:avLst/>
          </a:prstGeom>
          <a:solidFill>
            <a:srgbClr val="FAF463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Effilés</a:t>
            </a:r>
            <a:endParaRPr lang="fr-FR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2576700" y="3586094"/>
            <a:ext cx="2296629" cy="523220"/>
          </a:xfrm>
          <a:prstGeom prst="rect">
            <a:avLst/>
          </a:prstGeom>
          <a:solidFill>
            <a:srgbClr val="FAF463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Tubes</a:t>
            </a:r>
            <a:endParaRPr lang="fr-FR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7402816" y="3581977"/>
            <a:ext cx="2498217" cy="1384995"/>
          </a:xfrm>
          <a:prstGeom prst="rect">
            <a:avLst/>
          </a:prstGeom>
          <a:solidFill>
            <a:srgbClr val="FAF463"/>
          </a:solidFill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Laiton</a:t>
            </a:r>
          </a:p>
          <a:p>
            <a:pPr algn="ctr"/>
            <a:r>
              <a:rPr lang="fr-FR" sz="2800" dirty="0"/>
              <a:t>F</a:t>
            </a:r>
            <a:r>
              <a:rPr lang="fr-FR" sz="2800" dirty="0" smtClean="0"/>
              <a:t>er aimanté</a:t>
            </a:r>
          </a:p>
          <a:p>
            <a:pPr algn="ctr"/>
            <a:r>
              <a:rPr lang="fr-FR" sz="2800" dirty="0" smtClean="0"/>
              <a:t>Aluminium</a:t>
            </a:r>
          </a:p>
        </p:txBody>
      </p:sp>
    </p:spTree>
    <p:extLst>
      <p:ext uri="{BB962C8B-B14F-4D97-AF65-F5344CB8AC3E}">
        <p14:creationId xmlns:p14="http://schemas.microsoft.com/office/powerpoint/2010/main" val="210333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5778" b="19516"/>
          <a:stretch/>
        </p:blipFill>
        <p:spPr>
          <a:xfrm>
            <a:off x="0" y="3158482"/>
            <a:ext cx="9906000" cy="3482268"/>
          </a:xfrm>
          <a:prstGeom prst="rect">
            <a:avLst/>
          </a:prstGeom>
        </p:spPr>
      </p:pic>
      <p:pic>
        <p:nvPicPr>
          <p:cNvPr id="8" name="Picture 7" descr="rendement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57" y="1312589"/>
            <a:ext cx="8208230" cy="1478561"/>
          </a:xfrm>
          <a:prstGeom prst="rect">
            <a:avLst/>
          </a:prstGeom>
          <a:solidFill>
            <a:srgbClr val="FAF463"/>
          </a:solidFill>
          <a:ln w="38100" cmpd="sng">
            <a:solidFill>
              <a:srgbClr val="000000"/>
            </a:solidFill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473"/>
            <a:ext cx="9906000" cy="1143000"/>
          </a:xfrm>
        </p:spPr>
        <p:txBody>
          <a:bodyPr>
            <a:normAutofit/>
          </a:bodyPr>
          <a:lstStyle/>
          <a:p>
            <a:r>
              <a:rPr lang="fr-FR" sz="4800" b="1" dirty="0" smtClean="0"/>
              <a:t>ACQUISITION VIDÉO</a:t>
            </a:r>
            <a:endParaRPr lang="fr-FR" sz="48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9216242" y="6189391"/>
            <a:ext cx="575342" cy="584776"/>
            <a:chOff x="8507300" y="6189391"/>
            <a:chExt cx="531085" cy="584776"/>
          </a:xfrm>
        </p:grpSpPr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491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164400"/>
            <a:ext cx="8915400" cy="1143000"/>
          </a:xfrm>
        </p:spPr>
        <p:txBody>
          <a:bodyPr>
            <a:normAutofit/>
          </a:bodyPr>
          <a:lstStyle/>
          <a:p>
            <a:r>
              <a:rPr lang="fr-FR" sz="5400" b="1" dirty="0" smtClean="0">
                <a:solidFill>
                  <a:srgbClr val="000000"/>
                </a:solidFill>
              </a:rPr>
              <a:t>ACQUISITION AUDIO</a:t>
            </a:r>
            <a:endParaRPr lang="fr-FR" sz="5400" b="1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2772" b="27635"/>
          <a:stretch/>
        </p:blipFill>
        <p:spPr>
          <a:xfrm>
            <a:off x="0" y="1680857"/>
            <a:ext cx="9410700" cy="3702958"/>
          </a:xfrm>
          <a:prstGeom prst="rect">
            <a:avLst/>
          </a:prstGeom>
        </p:spPr>
      </p:pic>
      <p:pic>
        <p:nvPicPr>
          <p:cNvPr id="9" name="Picture 8" descr="CodeCogsEqn-2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764" y="4102610"/>
            <a:ext cx="6441236" cy="2140472"/>
          </a:xfrm>
          <a:prstGeom prst="rect">
            <a:avLst/>
          </a:prstGeom>
          <a:solidFill>
            <a:srgbClr val="FAF463"/>
          </a:solidFill>
          <a:ln w="76200" cmpd="sng">
            <a:solidFill>
              <a:srgbClr val="000000"/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9216242" y="6189391"/>
            <a:ext cx="575342" cy="584776"/>
            <a:chOff x="8507300" y="6189391"/>
            <a:chExt cx="531085" cy="584776"/>
          </a:xfrm>
        </p:grpSpPr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972724" y="978600"/>
            <a:ext cx="825867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DÉBUT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66124" y="928988"/>
            <a:ext cx="497890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FIN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>
            <a:off x="8615069" y="1298320"/>
            <a:ext cx="33295" cy="38253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25203" y="1323505"/>
            <a:ext cx="12549" cy="38253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38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998"/>
            <a:ext cx="9906000" cy="1143000"/>
          </a:xfrm>
        </p:spPr>
        <p:txBody>
          <a:bodyPr>
            <a:noAutofit/>
          </a:bodyPr>
          <a:lstStyle/>
          <a:p>
            <a:r>
              <a:rPr lang="fr-FR" sz="4800" b="1" dirty="0" smtClean="0"/>
              <a:t>FORME OPTIMALE</a:t>
            </a:r>
            <a:endParaRPr lang="fr-FR" sz="4800" b="1" dirty="0"/>
          </a:p>
        </p:txBody>
      </p:sp>
      <p:pic>
        <p:nvPicPr>
          <p:cNvPr id="6" name="Picture 5" descr="Capture d’écran 2015-06-01 à 14.03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70" y="1138002"/>
            <a:ext cx="3878020" cy="2616200"/>
          </a:xfrm>
          <a:prstGeom prst="rect">
            <a:avLst/>
          </a:prstGeom>
        </p:spPr>
      </p:pic>
      <p:pic>
        <p:nvPicPr>
          <p:cNvPr id="7" name="Picture 6" descr="Capture d’écran 2015-06-01 à 14.03.4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060" y="1138002"/>
            <a:ext cx="4031192" cy="2540000"/>
          </a:xfrm>
          <a:prstGeom prst="rect">
            <a:avLst/>
          </a:prstGeom>
        </p:spPr>
      </p:pic>
      <p:pic>
        <p:nvPicPr>
          <p:cNvPr id="8" name="Picture 7" descr="Effilé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62" y="4118622"/>
            <a:ext cx="2985558" cy="2311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8362" y="3496603"/>
            <a:ext cx="2774628" cy="400110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rendement: 5,8%</a:t>
            </a:r>
            <a:endParaRPr lang="fr-FR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068363" y="6286142"/>
            <a:ext cx="2774628" cy="40011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rendement: </a:t>
            </a:r>
            <a:r>
              <a:rPr lang="fr-FR" sz="2000" dirty="0" smtClean="0"/>
              <a:t>5,9</a:t>
            </a:r>
            <a:r>
              <a:rPr lang="fr-FR" sz="2000" dirty="0" smtClean="0"/>
              <a:t>%</a:t>
            </a:r>
            <a:endParaRPr lang="fr-FR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670546" y="3496603"/>
            <a:ext cx="2942905" cy="400110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rendement: 2,3%</a:t>
            </a:r>
            <a:endParaRPr lang="fr-FR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717290" y="4229904"/>
            <a:ext cx="4937794" cy="1815882"/>
          </a:xfrm>
          <a:prstGeom prst="rect">
            <a:avLst/>
          </a:prstGeom>
          <a:solidFill>
            <a:srgbClr val="FAF46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Les projectiles en aluminium et en laiton ne se déplacent </a:t>
            </a:r>
            <a:r>
              <a:rPr lang="fr-FR" sz="2800" u="sng" dirty="0" smtClean="0"/>
              <a:t>pas</a:t>
            </a:r>
            <a:r>
              <a:rPr lang="fr-FR" sz="2800" dirty="0" smtClean="0"/>
              <a:t> sous l’action du champ magnétique</a:t>
            </a:r>
            <a:endParaRPr lang="fr-FR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9216242" y="6189391"/>
            <a:ext cx="575342" cy="584776"/>
            <a:chOff x="8507300" y="6189391"/>
            <a:chExt cx="531085" cy="584776"/>
          </a:xfrm>
        </p:grpSpPr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" y="1150831"/>
            <a:ext cx="1954510" cy="954107"/>
          </a:xfrm>
          <a:prstGeom prst="rect">
            <a:avLst/>
          </a:prstGeom>
          <a:solidFill>
            <a:srgbClr val="FAF46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rendement</a:t>
            </a:r>
          </a:p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+4%</a:t>
            </a:r>
            <a:endParaRPr lang="fr-FR" sz="2800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715901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8951"/>
            <a:ext cx="9906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smtClean="0"/>
              <a:t>MODÈLE DE SIMULATION</a:t>
            </a:r>
            <a:endParaRPr lang="fr-FR" sz="48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9216242" y="6189391"/>
            <a:ext cx="575342" cy="584776"/>
            <a:chOff x="8507300" y="6189391"/>
            <a:chExt cx="531085" cy="584776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0512" y="6189391"/>
              <a:ext cx="3624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pic>
        <p:nvPicPr>
          <p:cNvPr id="3" name="Picture 2" descr="tipe_block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23" y="1390166"/>
            <a:ext cx="9110698" cy="394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04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74836"/>
            <a:ext cx="6371795" cy="969802"/>
          </a:xfrm>
        </p:spPr>
        <p:txBody>
          <a:bodyPr>
            <a:normAutofit/>
          </a:bodyPr>
          <a:lstStyle/>
          <a:p>
            <a:r>
              <a:rPr lang="fr-FR" sz="4000" b="1" dirty="0" smtClean="0"/>
              <a:t>MODÈLE DE L’INDUCTANCE</a:t>
            </a:r>
            <a:endParaRPr lang="fr-FR" sz="4000" b="1" dirty="0"/>
          </a:p>
        </p:txBody>
      </p:sp>
      <p:pic>
        <p:nvPicPr>
          <p:cNvPr id="9" name="Picture 8" descr="SIMULINK_block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75"/>
          <a:stretch/>
        </p:blipFill>
        <p:spPr>
          <a:xfrm>
            <a:off x="6580483" y="5456"/>
            <a:ext cx="3325517" cy="1576081"/>
          </a:xfrm>
          <a:prstGeom prst="rect">
            <a:avLst/>
          </a:prstGeom>
        </p:spPr>
      </p:pic>
      <p:pic>
        <p:nvPicPr>
          <p:cNvPr id="33" name="Picture 32" descr="Figure-A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94" y="2646234"/>
            <a:ext cx="6762995" cy="3901728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9178487" y="6189391"/>
            <a:ext cx="613093" cy="584776"/>
            <a:chOff x="8472453" y="6189391"/>
            <a:chExt cx="565932" cy="584776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10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288394" y="1598316"/>
            <a:ext cx="6009353" cy="769441"/>
          </a:xfrm>
          <a:prstGeom prst="rect">
            <a:avLst/>
          </a:prstGeom>
          <a:solidFill>
            <a:srgbClr val="FFFF00"/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4400" dirty="0" smtClean="0"/>
              <a:t>inductance = f(position) ?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0829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4210"/>
            <a:ext cx="5990160" cy="1143000"/>
          </a:xfrm>
        </p:spPr>
        <p:txBody>
          <a:bodyPr>
            <a:normAutofit/>
          </a:bodyPr>
          <a:lstStyle/>
          <a:p>
            <a:r>
              <a:rPr lang="fr-FR" sz="4800" b="1" dirty="0" smtClean="0"/>
              <a:t>CIRCUIT RLC</a:t>
            </a:r>
            <a:endParaRPr lang="fr-FR" sz="4800" b="1" dirty="0"/>
          </a:p>
        </p:txBody>
      </p:sp>
      <p:cxnSp>
        <p:nvCxnSpPr>
          <p:cNvPr id="74" name="Straight Connector 73"/>
          <p:cNvCxnSpPr>
            <a:endCxn id="71" idx="1"/>
          </p:cNvCxnSpPr>
          <p:nvPr/>
        </p:nvCxnSpPr>
        <p:spPr>
          <a:xfrm>
            <a:off x="100672" y="6512557"/>
            <a:ext cx="481449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RLCeq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24" y="2233413"/>
            <a:ext cx="5020891" cy="1069989"/>
          </a:xfrm>
          <a:prstGeom prst="rect">
            <a:avLst/>
          </a:prstGeom>
          <a:solidFill>
            <a:srgbClr val="FAF463"/>
          </a:solidFill>
          <a:ln w="57150" cmpd="sng">
            <a:solidFill>
              <a:srgbClr val="000000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0" y="3733263"/>
            <a:ext cx="9906000" cy="3040905"/>
            <a:chOff x="0" y="1244699"/>
            <a:chExt cx="9144000" cy="3040905"/>
          </a:xfrm>
        </p:grpSpPr>
        <p:pic>
          <p:nvPicPr>
            <p:cNvPr id="46" name="Picture 45" descr="matlab_RLC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44699"/>
              <a:ext cx="9144000" cy="2779295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537342" y="3762384"/>
              <a:ext cx="699528" cy="523220"/>
            </a:xfrm>
            <a:prstGeom prst="rect">
              <a:avLst/>
            </a:prstGeom>
            <a:noFill/>
            <a:ln w="28575" cmpd="sng"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2800" dirty="0" smtClean="0"/>
                <a:t>L(t)</a:t>
              </a:r>
              <a:endParaRPr lang="fr-FR" sz="28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457948" y="3761590"/>
              <a:ext cx="1301322" cy="523220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 smtClean="0"/>
                <a:t>L’(t) + R</a:t>
              </a:r>
              <a:endParaRPr lang="fr-FR" sz="2800" dirty="0"/>
            </a:p>
          </p:txBody>
        </p:sp>
      </p:grpSp>
      <p:pic>
        <p:nvPicPr>
          <p:cNvPr id="6" name="Picture 5" descr="SIMULINK_block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00"/>
          <a:stretch/>
        </p:blipFill>
        <p:spPr>
          <a:xfrm>
            <a:off x="5823663" y="110762"/>
            <a:ext cx="3489483" cy="1417318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9189777" y="6188597"/>
            <a:ext cx="613093" cy="584776"/>
            <a:chOff x="8472453" y="6189391"/>
            <a:chExt cx="565932" cy="584776"/>
          </a:xfrm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829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505" y="-160189"/>
            <a:ext cx="8915400" cy="1143000"/>
          </a:xfrm>
        </p:spPr>
        <p:txBody>
          <a:bodyPr/>
          <a:lstStyle/>
          <a:p>
            <a:r>
              <a:rPr lang="fr-FR" b="1" dirty="0" smtClean="0"/>
              <a:t>EQUATION DU MOUVEMENT</a:t>
            </a:r>
            <a:endParaRPr lang="fr-FR" b="1" dirty="0"/>
          </a:p>
        </p:txBody>
      </p:sp>
      <p:grpSp>
        <p:nvGrpSpPr>
          <p:cNvPr id="148" name="Group 147"/>
          <p:cNvGrpSpPr/>
          <p:nvPr/>
        </p:nvGrpSpPr>
        <p:grpSpPr>
          <a:xfrm>
            <a:off x="496562" y="1205417"/>
            <a:ext cx="3452092" cy="1710983"/>
            <a:chOff x="5056909" y="3702170"/>
            <a:chExt cx="3186546" cy="1710983"/>
          </a:xfrm>
        </p:grpSpPr>
        <p:cxnSp>
          <p:nvCxnSpPr>
            <p:cNvPr id="129" name="Straight Connector 128"/>
            <p:cNvCxnSpPr/>
            <p:nvPr/>
          </p:nvCxnSpPr>
          <p:spPr>
            <a:xfrm>
              <a:off x="5056909" y="4575707"/>
              <a:ext cx="3186546" cy="0"/>
            </a:xfrm>
            <a:prstGeom prst="line">
              <a:avLst/>
            </a:prstGeom>
            <a:ln>
              <a:solidFill>
                <a:srgbClr val="000000"/>
              </a:solidFill>
              <a:prstDash val="lgDash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Group 146"/>
            <p:cNvGrpSpPr/>
            <p:nvPr/>
          </p:nvGrpSpPr>
          <p:grpSpPr>
            <a:xfrm>
              <a:off x="5256054" y="3702170"/>
              <a:ext cx="2888431" cy="1710983"/>
              <a:chOff x="5381413" y="3690734"/>
              <a:chExt cx="2888431" cy="1710983"/>
            </a:xfrm>
          </p:grpSpPr>
          <p:grpSp>
            <p:nvGrpSpPr>
              <p:cNvPr id="54" name="Group 53"/>
              <p:cNvGrpSpPr>
                <a:grpSpLocks noChangeAspect="1"/>
              </p:cNvGrpSpPr>
              <p:nvPr/>
            </p:nvGrpSpPr>
            <p:grpSpPr>
              <a:xfrm>
                <a:off x="7108052" y="3694546"/>
                <a:ext cx="277526" cy="285838"/>
                <a:chOff x="7108052" y="3694546"/>
                <a:chExt cx="653808" cy="673390"/>
              </a:xfrm>
            </p:grpSpPr>
            <p:sp>
              <p:nvSpPr>
                <p:cNvPr id="44" name="Oval 43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53" name="Group 52"/>
              <p:cNvGrpSpPr>
                <a:grpSpLocks noChangeAspect="1"/>
              </p:cNvGrpSpPr>
              <p:nvPr/>
            </p:nvGrpSpPr>
            <p:grpSpPr>
              <a:xfrm>
                <a:off x="5383001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46" name="Oval 45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7" name="Straight Connector 46"/>
                <p:cNvCxnSpPr>
                  <a:cxnSpLocks noChangeAspect="1"/>
                  <a:stCxn id="46" idx="1"/>
                  <a:endCxn id="46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>
                  <a:cxnSpLocks noChangeAspect="1"/>
                  <a:stCxn id="46" idx="7"/>
                  <a:endCxn id="46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>
                <a:grpSpLocks noChangeAspect="1"/>
              </p:cNvGrpSpPr>
              <p:nvPr/>
            </p:nvGrpSpPr>
            <p:grpSpPr>
              <a:xfrm>
                <a:off x="7399215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59" name="Oval 58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1" name="Group 60"/>
              <p:cNvGrpSpPr>
                <a:grpSpLocks noChangeAspect="1"/>
              </p:cNvGrpSpPr>
              <p:nvPr/>
            </p:nvGrpSpPr>
            <p:grpSpPr>
              <a:xfrm>
                <a:off x="6836605" y="3690734"/>
                <a:ext cx="277526" cy="285838"/>
                <a:chOff x="7108052" y="3694546"/>
                <a:chExt cx="653808" cy="673390"/>
              </a:xfrm>
            </p:grpSpPr>
            <p:sp>
              <p:nvSpPr>
                <p:cNvPr id="62" name="Oval 61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4" name="Group 63"/>
              <p:cNvGrpSpPr>
                <a:grpSpLocks noChangeAspect="1"/>
              </p:cNvGrpSpPr>
              <p:nvPr/>
            </p:nvGrpSpPr>
            <p:grpSpPr>
              <a:xfrm>
                <a:off x="7992318" y="3694546"/>
                <a:ext cx="277526" cy="285838"/>
                <a:chOff x="7108052" y="3694546"/>
                <a:chExt cx="653808" cy="673390"/>
              </a:xfrm>
            </p:grpSpPr>
            <p:sp>
              <p:nvSpPr>
                <p:cNvPr id="65" name="Oval 64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7" name="Group 66"/>
              <p:cNvGrpSpPr>
                <a:grpSpLocks noChangeAspect="1"/>
              </p:cNvGrpSpPr>
              <p:nvPr/>
            </p:nvGrpSpPr>
            <p:grpSpPr>
              <a:xfrm>
                <a:off x="6559079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68" name="Oval 67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0" name="Group 69"/>
              <p:cNvGrpSpPr>
                <a:grpSpLocks noChangeAspect="1"/>
              </p:cNvGrpSpPr>
              <p:nvPr/>
            </p:nvGrpSpPr>
            <p:grpSpPr>
              <a:xfrm>
                <a:off x="7690378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71" name="Oval 70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3" name="Group 72"/>
              <p:cNvGrpSpPr>
                <a:grpSpLocks noChangeAspect="1"/>
              </p:cNvGrpSpPr>
              <p:nvPr/>
            </p:nvGrpSpPr>
            <p:grpSpPr>
              <a:xfrm>
                <a:off x="6262819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74" name="Oval 73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6" name="Group 75"/>
              <p:cNvGrpSpPr>
                <a:grpSpLocks noChangeAspect="1"/>
              </p:cNvGrpSpPr>
              <p:nvPr/>
            </p:nvGrpSpPr>
            <p:grpSpPr>
              <a:xfrm>
                <a:off x="5960879" y="3702170"/>
                <a:ext cx="277526" cy="285838"/>
                <a:chOff x="7108052" y="3694546"/>
                <a:chExt cx="653808" cy="673390"/>
              </a:xfrm>
            </p:grpSpPr>
            <p:sp>
              <p:nvSpPr>
                <p:cNvPr id="77" name="Oval 76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9" name="Group 78"/>
              <p:cNvGrpSpPr>
                <a:grpSpLocks noChangeAspect="1"/>
              </p:cNvGrpSpPr>
              <p:nvPr/>
            </p:nvGrpSpPr>
            <p:grpSpPr>
              <a:xfrm>
                <a:off x="5683353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80" name="Oval 79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82" name="Group 81"/>
              <p:cNvGrpSpPr>
                <a:grpSpLocks noChangeAspect="1"/>
              </p:cNvGrpSpPr>
              <p:nvPr/>
            </p:nvGrpSpPr>
            <p:grpSpPr>
              <a:xfrm>
                <a:off x="5381413" y="3702170"/>
                <a:ext cx="277526" cy="285838"/>
                <a:chOff x="7108052" y="3694546"/>
                <a:chExt cx="653808" cy="673390"/>
              </a:xfrm>
            </p:grpSpPr>
            <p:sp>
              <p:nvSpPr>
                <p:cNvPr id="83" name="Oval 82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1" name="Group 90"/>
              <p:cNvGrpSpPr>
                <a:grpSpLocks noChangeAspect="1"/>
              </p:cNvGrpSpPr>
              <p:nvPr/>
            </p:nvGrpSpPr>
            <p:grpSpPr>
              <a:xfrm>
                <a:off x="5684941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92" name="Oval 91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93" name="Straight Connector 92"/>
                <p:cNvCxnSpPr>
                  <a:cxnSpLocks noChangeAspect="1"/>
                  <a:stCxn id="92" idx="1"/>
                  <a:endCxn id="92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>
                  <a:cxnSpLocks noChangeAspect="1"/>
                  <a:stCxn id="92" idx="7"/>
                  <a:endCxn id="92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5" name="Group 94"/>
              <p:cNvGrpSpPr>
                <a:grpSpLocks noChangeAspect="1"/>
              </p:cNvGrpSpPr>
              <p:nvPr/>
            </p:nvGrpSpPr>
            <p:grpSpPr>
              <a:xfrm>
                <a:off x="5962467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96" name="Oval 95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97" name="Straight Connector 96"/>
                <p:cNvCxnSpPr>
                  <a:cxnSpLocks noChangeAspect="1"/>
                  <a:stCxn id="96" idx="1"/>
                  <a:endCxn id="96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>
                  <a:cxnSpLocks noChangeAspect="1"/>
                  <a:stCxn id="96" idx="7"/>
                  <a:endCxn id="96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Group 98"/>
              <p:cNvGrpSpPr>
                <a:grpSpLocks noChangeAspect="1"/>
              </p:cNvGrpSpPr>
              <p:nvPr/>
            </p:nvGrpSpPr>
            <p:grpSpPr>
              <a:xfrm>
                <a:off x="6264407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100" name="Oval 99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1" name="Straight Connector 100"/>
                <p:cNvCxnSpPr>
                  <a:cxnSpLocks noChangeAspect="1"/>
                  <a:stCxn id="100" idx="1"/>
                  <a:endCxn id="100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>
                  <a:cxnSpLocks noChangeAspect="1"/>
                  <a:stCxn id="100" idx="7"/>
                  <a:endCxn id="100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" name="Group 102"/>
              <p:cNvGrpSpPr>
                <a:grpSpLocks noChangeAspect="1"/>
              </p:cNvGrpSpPr>
              <p:nvPr/>
            </p:nvGrpSpPr>
            <p:grpSpPr>
              <a:xfrm>
                <a:off x="6553000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104" name="Oval 103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5" name="Straight Connector 104"/>
                <p:cNvCxnSpPr>
                  <a:cxnSpLocks noChangeAspect="1"/>
                  <a:stCxn id="104" idx="1"/>
                  <a:endCxn id="104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>
                  <a:cxnSpLocks noChangeAspect="1"/>
                  <a:stCxn id="104" idx="7"/>
                  <a:endCxn id="104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7" name="Group 106"/>
              <p:cNvGrpSpPr>
                <a:grpSpLocks noChangeAspect="1"/>
              </p:cNvGrpSpPr>
              <p:nvPr/>
            </p:nvGrpSpPr>
            <p:grpSpPr>
              <a:xfrm>
                <a:off x="6830526" y="5145496"/>
                <a:ext cx="277526" cy="256221"/>
                <a:chOff x="7108052" y="4937701"/>
                <a:chExt cx="653808" cy="673390"/>
              </a:xfrm>
            </p:grpSpPr>
            <p:sp>
              <p:nvSpPr>
                <p:cNvPr id="108" name="Oval 107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9" name="Straight Connector 108"/>
                <p:cNvCxnSpPr>
                  <a:cxnSpLocks noChangeAspect="1"/>
                  <a:stCxn id="108" idx="1"/>
                  <a:endCxn id="108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>
                  <a:cxnSpLocks noChangeAspect="1"/>
                  <a:stCxn id="108" idx="7"/>
                  <a:endCxn id="108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1" name="Group 110"/>
              <p:cNvGrpSpPr>
                <a:grpSpLocks noChangeAspect="1"/>
              </p:cNvGrpSpPr>
              <p:nvPr/>
            </p:nvGrpSpPr>
            <p:grpSpPr>
              <a:xfrm>
                <a:off x="7108052" y="5141718"/>
                <a:ext cx="277526" cy="256221"/>
                <a:chOff x="7108052" y="4937701"/>
                <a:chExt cx="653808" cy="673390"/>
              </a:xfrm>
            </p:grpSpPr>
            <p:sp>
              <p:nvSpPr>
                <p:cNvPr id="112" name="Oval 111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13" name="Straight Connector 112"/>
                <p:cNvCxnSpPr>
                  <a:cxnSpLocks noChangeAspect="1"/>
                  <a:stCxn id="112" idx="1"/>
                  <a:endCxn id="112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>
                  <a:cxnSpLocks noChangeAspect="1"/>
                  <a:stCxn id="112" idx="7"/>
                  <a:endCxn id="112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5" name="Group 114"/>
              <p:cNvGrpSpPr>
                <a:grpSpLocks noChangeAspect="1"/>
              </p:cNvGrpSpPr>
              <p:nvPr/>
            </p:nvGrpSpPr>
            <p:grpSpPr>
              <a:xfrm>
                <a:off x="7399215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116" name="Oval 115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17" name="Straight Connector 116"/>
                <p:cNvCxnSpPr>
                  <a:cxnSpLocks noChangeAspect="1"/>
                  <a:stCxn id="116" idx="1"/>
                  <a:endCxn id="116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>
                  <a:cxnSpLocks noChangeAspect="1"/>
                  <a:stCxn id="116" idx="7"/>
                  <a:endCxn id="116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9" name="Group 118"/>
              <p:cNvGrpSpPr>
                <a:grpSpLocks noChangeAspect="1"/>
              </p:cNvGrpSpPr>
              <p:nvPr/>
            </p:nvGrpSpPr>
            <p:grpSpPr>
              <a:xfrm>
                <a:off x="7694154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120" name="Oval 119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21" name="Straight Connector 120"/>
                <p:cNvCxnSpPr>
                  <a:cxnSpLocks noChangeAspect="1"/>
                  <a:stCxn id="120" idx="1"/>
                  <a:endCxn id="120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>
                  <a:cxnSpLocks noChangeAspect="1"/>
                  <a:stCxn id="120" idx="7"/>
                  <a:endCxn id="120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Group 122"/>
              <p:cNvGrpSpPr>
                <a:grpSpLocks noChangeAspect="1"/>
              </p:cNvGrpSpPr>
              <p:nvPr/>
            </p:nvGrpSpPr>
            <p:grpSpPr>
              <a:xfrm>
                <a:off x="7992318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124" name="Oval 123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25" name="Straight Connector 124"/>
                <p:cNvCxnSpPr>
                  <a:cxnSpLocks noChangeAspect="1"/>
                  <a:stCxn id="124" idx="1"/>
                  <a:endCxn id="124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>
                  <a:cxnSpLocks noChangeAspect="1"/>
                  <a:stCxn id="124" idx="7"/>
                  <a:endCxn id="124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0" name="Straight Connector 129"/>
              <p:cNvCxnSpPr>
                <a:stCxn id="84" idx="2"/>
              </p:cNvCxnSpPr>
              <p:nvPr/>
            </p:nvCxnSpPr>
            <p:spPr>
              <a:xfrm>
                <a:off x="5480267" y="3849193"/>
                <a:ext cx="1918948" cy="726515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>
                <a:endCxn id="66" idx="5"/>
              </p:cNvCxnSpPr>
              <p:nvPr/>
            </p:nvCxnSpPr>
            <p:spPr>
              <a:xfrm flipV="1">
                <a:off x="7385578" y="3869292"/>
                <a:ext cx="768340" cy="706415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Curved Down Arrow 142"/>
              <p:cNvSpPr/>
              <p:nvPr/>
            </p:nvSpPr>
            <p:spPr>
              <a:xfrm rot="20487072">
                <a:off x="6989657" y="4274647"/>
                <a:ext cx="581522" cy="204903"/>
              </a:xfrm>
              <a:prstGeom prst="curvedDownArrow">
                <a:avLst>
                  <a:gd name="adj1" fmla="val 9659"/>
                  <a:gd name="adj2" fmla="val 35875"/>
                  <a:gd name="adj3" fmla="val 40783"/>
                </a:avLst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Curved Down Arrow 143"/>
              <p:cNvSpPr/>
              <p:nvPr/>
            </p:nvSpPr>
            <p:spPr>
              <a:xfrm rot="18083370">
                <a:off x="6232511" y="4297980"/>
                <a:ext cx="335776" cy="136956"/>
              </a:xfrm>
              <a:prstGeom prst="curvedDownArrow">
                <a:avLst>
                  <a:gd name="adj1" fmla="val 9659"/>
                  <a:gd name="adj2" fmla="val 35875"/>
                  <a:gd name="adj3" fmla="val 40783"/>
                </a:avLst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5923055" y="4206377"/>
                <a:ext cx="399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α1</a:t>
                </a:r>
                <a:endParaRPr lang="fr-FR" dirty="0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6834613" y="3984077"/>
                <a:ext cx="399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α2</a:t>
                </a:r>
                <a:endParaRPr lang="fr-FR" dirty="0"/>
              </a:p>
            </p:txBody>
          </p:sp>
        </p:grpSp>
      </p:grpSp>
      <p:sp>
        <p:nvSpPr>
          <p:cNvPr id="154" name="TextBox 153"/>
          <p:cNvSpPr txBox="1"/>
          <p:nvPr/>
        </p:nvSpPr>
        <p:spPr>
          <a:xfrm>
            <a:off x="240425" y="3436357"/>
            <a:ext cx="2759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u="sng" dirty="0" smtClean="0"/>
              <a:t>Champ magnétique axial</a:t>
            </a:r>
            <a:endParaRPr lang="fr-FR" sz="2000" u="sng" dirty="0"/>
          </a:p>
        </p:txBody>
      </p:sp>
      <p:sp>
        <p:nvSpPr>
          <p:cNvPr id="156" name="TextBox 155"/>
          <p:cNvSpPr txBox="1"/>
          <p:nvPr/>
        </p:nvSpPr>
        <p:spPr>
          <a:xfrm>
            <a:off x="240426" y="4426957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u="sng" dirty="0" smtClean="0"/>
              <a:t>Force de Laplace</a:t>
            </a:r>
            <a:endParaRPr lang="fr-FR" sz="2000" u="sng" dirty="0"/>
          </a:p>
        </p:txBody>
      </p:sp>
      <p:pic>
        <p:nvPicPr>
          <p:cNvPr id="158" name="Picture 157" descr="Bz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92" y="3073469"/>
            <a:ext cx="5090583" cy="990600"/>
          </a:xfrm>
          <a:prstGeom prst="rect">
            <a:avLst/>
          </a:prstGeom>
        </p:spPr>
      </p:pic>
      <p:pic>
        <p:nvPicPr>
          <p:cNvPr id="5" name="Picture 4" descr="dtau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058" y="5333759"/>
            <a:ext cx="2700343" cy="390411"/>
          </a:xfrm>
          <a:prstGeom prst="rect">
            <a:avLst/>
          </a:prstGeom>
        </p:spPr>
      </p:pic>
      <p:pic>
        <p:nvPicPr>
          <p:cNvPr id="6" name="Picture 5" descr="CodeCogsEqn.e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330" y="4064069"/>
            <a:ext cx="6246283" cy="1130300"/>
          </a:xfrm>
          <a:prstGeom prst="rect">
            <a:avLst/>
          </a:prstGeom>
        </p:spPr>
      </p:pic>
      <p:pic>
        <p:nvPicPr>
          <p:cNvPr id="8" name="Picture 7" descr="CodeCogsEqn.em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0" y="5333134"/>
            <a:ext cx="7115428" cy="1298041"/>
          </a:xfrm>
          <a:prstGeom prst="rect">
            <a:avLst/>
          </a:prstGeom>
          <a:solidFill>
            <a:srgbClr val="FAF463"/>
          </a:solidFill>
          <a:ln w="76200" cmpd="sng">
            <a:solidFill>
              <a:srgbClr val="000000"/>
            </a:solidFill>
          </a:ln>
        </p:spPr>
      </p:pic>
      <p:pic>
        <p:nvPicPr>
          <p:cNvPr id="4" name="Picture 3" descr="SIMULINK_blocks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75" b="36153"/>
          <a:stretch/>
        </p:blipFill>
        <p:spPr>
          <a:xfrm>
            <a:off x="5323393" y="1048544"/>
            <a:ext cx="3677331" cy="1639094"/>
          </a:xfrm>
          <a:prstGeom prst="rect">
            <a:avLst/>
          </a:prstGeom>
        </p:spPr>
      </p:pic>
      <p:grpSp>
        <p:nvGrpSpPr>
          <p:cNvPr id="127" name="Group 126"/>
          <p:cNvGrpSpPr/>
          <p:nvPr/>
        </p:nvGrpSpPr>
        <p:grpSpPr>
          <a:xfrm>
            <a:off x="9178487" y="6189391"/>
            <a:ext cx="613093" cy="584776"/>
            <a:chOff x="8472453" y="6189391"/>
            <a:chExt cx="565932" cy="584776"/>
          </a:xfrm>
        </p:grpSpPr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12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14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6-23 at 09.29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" y="1055710"/>
            <a:ext cx="9786030" cy="46269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35978"/>
            <a:ext cx="8915400" cy="1143000"/>
          </a:xfrm>
        </p:spPr>
        <p:txBody>
          <a:bodyPr>
            <a:noAutofit/>
          </a:bodyPr>
          <a:lstStyle/>
          <a:p>
            <a:r>
              <a:rPr lang="fr-FR" sz="4800" b="1" dirty="0" smtClean="0"/>
              <a:t>MODÈLE FINAL</a:t>
            </a:r>
            <a:endParaRPr lang="fr-FR" sz="4800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9178487" y="6189391"/>
            <a:ext cx="613093" cy="584776"/>
            <a:chOff x="8472453" y="6189391"/>
            <a:chExt cx="565932" cy="584776"/>
          </a:xfrm>
        </p:grpSpPr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13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822029" y="3724570"/>
            <a:ext cx="5156263" cy="211202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806101" y="1107023"/>
            <a:ext cx="8158292" cy="234362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890167" y="4233135"/>
            <a:ext cx="1626097" cy="126994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4914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9439" y="0"/>
            <a:ext cx="4706561" cy="1526763"/>
          </a:xfrm>
        </p:spPr>
        <p:txBody>
          <a:bodyPr>
            <a:noAutofit/>
          </a:bodyPr>
          <a:lstStyle/>
          <a:p>
            <a:r>
              <a:rPr lang="fr-FR" sz="4800" b="1" dirty="0" smtClean="0"/>
              <a:t>VALIDATION DU MODÈLE</a:t>
            </a:r>
            <a:endParaRPr lang="fr-FR" sz="4800" b="1" dirty="0"/>
          </a:p>
        </p:txBody>
      </p:sp>
      <p:pic>
        <p:nvPicPr>
          <p:cNvPr id="3" name="Picture 2" descr="Untitl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" r="8054"/>
          <a:stretch/>
        </p:blipFill>
        <p:spPr>
          <a:xfrm>
            <a:off x="3202341" y="1996857"/>
            <a:ext cx="6669719" cy="44472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26402" y="6243082"/>
            <a:ext cx="2344437" cy="369332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longueur rentrée (mm)</a:t>
            </a:r>
            <a:endParaRPr lang="fr-FR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2474821" y="4555458"/>
            <a:ext cx="1236236" cy="369332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rendement</a:t>
            </a:r>
            <a:endParaRPr lang="fr-FR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299084" y="3130500"/>
            <a:ext cx="798498" cy="10037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3"/>
          </p:cNvCxnSpPr>
          <p:nvPr/>
        </p:nvCxnSpPr>
        <p:spPr>
          <a:xfrm flipV="1">
            <a:off x="6077012" y="4348585"/>
            <a:ext cx="695883" cy="7739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75791" y="4937820"/>
            <a:ext cx="701221" cy="36933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ESSAI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7125902" y="3130500"/>
            <a:ext cx="1397438" cy="36933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SIMULATION</a:t>
            </a:r>
            <a:endParaRPr lang="fr-FR" dirty="0"/>
          </a:p>
        </p:txBody>
      </p:sp>
      <p:sp>
        <p:nvSpPr>
          <p:cNvPr id="17" name="TextBox 16"/>
          <p:cNvSpPr txBox="1"/>
          <p:nvPr/>
        </p:nvSpPr>
        <p:spPr>
          <a:xfrm>
            <a:off x="7824621" y="1996857"/>
            <a:ext cx="1954510" cy="954107"/>
          </a:xfrm>
          <a:prstGeom prst="rect">
            <a:avLst/>
          </a:prstGeom>
          <a:solidFill>
            <a:srgbClr val="FAF46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rendement</a:t>
            </a:r>
          </a:p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+3%</a:t>
            </a:r>
            <a:endParaRPr lang="fr-FR" sz="2800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178487" y="6189391"/>
            <a:ext cx="613093" cy="584776"/>
            <a:chOff x="8472453" y="6189391"/>
            <a:chExt cx="565932" cy="584776"/>
          </a:xfrm>
        </p:grpSpPr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14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008984" y="217115"/>
            <a:ext cx="3452092" cy="1710983"/>
            <a:chOff x="5056909" y="3702170"/>
            <a:chExt cx="3186546" cy="1710983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5056909" y="4575707"/>
              <a:ext cx="3186546" cy="0"/>
            </a:xfrm>
            <a:prstGeom prst="line">
              <a:avLst/>
            </a:prstGeom>
            <a:ln>
              <a:solidFill>
                <a:srgbClr val="000000"/>
              </a:solidFill>
              <a:prstDash val="lgDash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/>
            <p:cNvGrpSpPr/>
            <p:nvPr/>
          </p:nvGrpSpPr>
          <p:grpSpPr>
            <a:xfrm>
              <a:off x="5256054" y="3702170"/>
              <a:ext cx="2888431" cy="1710983"/>
              <a:chOff x="5381413" y="3690734"/>
              <a:chExt cx="2888431" cy="1710983"/>
            </a:xfrm>
          </p:grpSpPr>
          <p:grpSp>
            <p:nvGrpSpPr>
              <p:cNvPr id="22" name="Group 21"/>
              <p:cNvGrpSpPr>
                <a:grpSpLocks noChangeAspect="1"/>
              </p:cNvGrpSpPr>
              <p:nvPr/>
            </p:nvGrpSpPr>
            <p:grpSpPr>
              <a:xfrm>
                <a:off x="7108052" y="3694546"/>
                <a:ext cx="277526" cy="285838"/>
                <a:chOff x="7108052" y="3694546"/>
                <a:chExt cx="653808" cy="673390"/>
              </a:xfrm>
            </p:grpSpPr>
            <p:sp>
              <p:nvSpPr>
                <p:cNvPr id="96" name="Oval 95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3" name="Group 22"/>
              <p:cNvGrpSpPr>
                <a:grpSpLocks noChangeAspect="1"/>
              </p:cNvGrpSpPr>
              <p:nvPr/>
            </p:nvGrpSpPr>
            <p:grpSpPr>
              <a:xfrm>
                <a:off x="5383001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93" name="Oval 92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94" name="Straight Connector 93"/>
                <p:cNvCxnSpPr>
                  <a:cxnSpLocks noChangeAspect="1"/>
                  <a:stCxn id="93" idx="1"/>
                  <a:endCxn id="93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>
                  <a:cxnSpLocks noChangeAspect="1"/>
                  <a:stCxn id="93" idx="7"/>
                  <a:endCxn id="93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23"/>
              <p:cNvGrpSpPr>
                <a:grpSpLocks noChangeAspect="1"/>
              </p:cNvGrpSpPr>
              <p:nvPr/>
            </p:nvGrpSpPr>
            <p:grpSpPr>
              <a:xfrm>
                <a:off x="7399215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91" name="Oval 90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5" name="Group 24"/>
              <p:cNvGrpSpPr>
                <a:grpSpLocks noChangeAspect="1"/>
              </p:cNvGrpSpPr>
              <p:nvPr/>
            </p:nvGrpSpPr>
            <p:grpSpPr>
              <a:xfrm>
                <a:off x="6836605" y="3690734"/>
                <a:ext cx="277526" cy="285838"/>
                <a:chOff x="7108052" y="3694546"/>
                <a:chExt cx="653808" cy="673390"/>
              </a:xfrm>
            </p:grpSpPr>
            <p:sp>
              <p:nvSpPr>
                <p:cNvPr id="89" name="Oval 88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6" name="Group 25"/>
              <p:cNvGrpSpPr>
                <a:grpSpLocks noChangeAspect="1"/>
              </p:cNvGrpSpPr>
              <p:nvPr/>
            </p:nvGrpSpPr>
            <p:grpSpPr>
              <a:xfrm>
                <a:off x="7992318" y="3694546"/>
                <a:ext cx="277526" cy="285838"/>
                <a:chOff x="7108052" y="3694546"/>
                <a:chExt cx="653808" cy="673390"/>
              </a:xfrm>
            </p:grpSpPr>
            <p:sp>
              <p:nvSpPr>
                <p:cNvPr id="87" name="Oval 86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7" name="Group 26"/>
              <p:cNvGrpSpPr>
                <a:grpSpLocks noChangeAspect="1"/>
              </p:cNvGrpSpPr>
              <p:nvPr/>
            </p:nvGrpSpPr>
            <p:grpSpPr>
              <a:xfrm>
                <a:off x="6559079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85" name="Oval 84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8" name="Group 27"/>
              <p:cNvGrpSpPr>
                <a:grpSpLocks noChangeAspect="1"/>
              </p:cNvGrpSpPr>
              <p:nvPr/>
            </p:nvGrpSpPr>
            <p:grpSpPr>
              <a:xfrm>
                <a:off x="7690378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83" name="Oval 82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9" name="Group 28"/>
              <p:cNvGrpSpPr>
                <a:grpSpLocks noChangeAspect="1"/>
              </p:cNvGrpSpPr>
              <p:nvPr/>
            </p:nvGrpSpPr>
            <p:grpSpPr>
              <a:xfrm>
                <a:off x="6262819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81" name="Oval 80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0" name="Group 29"/>
              <p:cNvGrpSpPr>
                <a:grpSpLocks noChangeAspect="1"/>
              </p:cNvGrpSpPr>
              <p:nvPr/>
            </p:nvGrpSpPr>
            <p:grpSpPr>
              <a:xfrm>
                <a:off x="5960879" y="3702170"/>
                <a:ext cx="277526" cy="285838"/>
                <a:chOff x="7108052" y="3694546"/>
                <a:chExt cx="653808" cy="673390"/>
              </a:xfrm>
            </p:grpSpPr>
            <p:sp>
              <p:nvSpPr>
                <p:cNvPr id="79" name="Oval 78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1" name="Group 30"/>
              <p:cNvGrpSpPr>
                <a:grpSpLocks noChangeAspect="1"/>
              </p:cNvGrpSpPr>
              <p:nvPr/>
            </p:nvGrpSpPr>
            <p:grpSpPr>
              <a:xfrm>
                <a:off x="5683353" y="3698358"/>
                <a:ext cx="277526" cy="285838"/>
                <a:chOff x="7108052" y="3694546"/>
                <a:chExt cx="653808" cy="673390"/>
              </a:xfrm>
            </p:grpSpPr>
            <p:sp>
              <p:nvSpPr>
                <p:cNvPr id="77" name="Oval 76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2" name="Group 31"/>
              <p:cNvGrpSpPr>
                <a:grpSpLocks noChangeAspect="1"/>
              </p:cNvGrpSpPr>
              <p:nvPr/>
            </p:nvGrpSpPr>
            <p:grpSpPr>
              <a:xfrm>
                <a:off x="5381413" y="3702170"/>
                <a:ext cx="277526" cy="285838"/>
                <a:chOff x="7108052" y="3694546"/>
                <a:chExt cx="653808" cy="673390"/>
              </a:xfrm>
            </p:grpSpPr>
            <p:sp>
              <p:nvSpPr>
                <p:cNvPr id="75" name="Oval 74"/>
                <p:cNvSpPr>
                  <a:spLocks noChangeAspect="1"/>
                </p:cNvSpPr>
                <p:nvPr/>
              </p:nvSpPr>
              <p:spPr>
                <a:xfrm>
                  <a:off x="7108052" y="3694546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7340936" y="3948544"/>
                  <a:ext cx="173182" cy="1847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3" name="Group 32"/>
              <p:cNvGrpSpPr>
                <a:grpSpLocks noChangeAspect="1"/>
              </p:cNvGrpSpPr>
              <p:nvPr/>
            </p:nvGrpSpPr>
            <p:grpSpPr>
              <a:xfrm>
                <a:off x="5684941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72" name="Oval 71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73" name="Straight Connector 72"/>
                <p:cNvCxnSpPr>
                  <a:cxnSpLocks noChangeAspect="1"/>
                  <a:stCxn id="72" idx="1"/>
                  <a:endCxn id="72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>
                  <a:cxnSpLocks noChangeAspect="1"/>
                  <a:stCxn id="72" idx="7"/>
                  <a:endCxn id="72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/>
              <p:cNvGrpSpPr>
                <a:grpSpLocks noChangeAspect="1"/>
              </p:cNvGrpSpPr>
              <p:nvPr/>
            </p:nvGrpSpPr>
            <p:grpSpPr>
              <a:xfrm>
                <a:off x="5962467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69" name="Oval 68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70" name="Straight Connector 69"/>
                <p:cNvCxnSpPr>
                  <a:cxnSpLocks noChangeAspect="1"/>
                  <a:stCxn id="69" idx="1"/>
                  <a:endCxn id="69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>
                  <a:cxnSpLocks noChangeAspect="1"/>
                  <a:stCxn id="69" idx="7"/>
                  <a:endCxn id="69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/>
              <p:cNvGrpSpPr>
                <a:grpSpLocks noChangeAspect="1"/>
              </p:cNvGrpSpPr>
              <p:nvPr/>
            </p:nvGrpSpPr>
            <p:grpSpPr>
              <a:xfrm>
                <a:off x="6264407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66" name="Oval 65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67" name="Straight Connector 66"/>
                <p:cNvCxnSpPr>
                  <a:cxnSpLocks noChangeAspect="1"/>
                  <a:stCxn id="66" idx="1"/>
                  <a:endCxn id="66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>
                  <a:cxnSpLocks noChangeAspect="1"/>
                  <a:stCxn id="66" idx="7"/>
                  <a:endCxn id="66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>
                <a:grpSpLocks noChangeAspect="1"/>
              </p:cNvGrpSpPr>
              <p:nvPr/>
            </p:nvGrpSpPr>
            <p:grpSpPr>
              <a:xfrm>
                <a:off x="6553000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63" name="Oval 62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64" name="Straight Connector 63"/>
                <p:cNvCxnSpPr>
                  <a:cxnSpLocks noChangeAspect="1"/>
                  <a:stCxn id="63" idx="1"/>
                  <a:endCxn id="63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>
                  <a:cxnSpLocks noChangeAspect="1"/>
                  <a:stCxn id="63" idx="7"/>
                  <a:endCxn id="63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/>
              <p:cNvGrpSpPr>
                <a:grpSpLocks noChangeAspect="1"/>
              </p:cNvGrpSpPr>
              <p:nvPr/>
            </p:nvGrpSpPr>
            <p:grpSpPr>
              <a:xfrm>
                <a:off x="6830526" y="5145496"/>
                <a:ext cx="277526" cy="256221"/>
                <a:chOff x="7108052" y="4937701"/>
                <a:chExt cx="653808" cy="673390"/>
              </a:xfrm>
            </p:grpSpPr>
            <p:sp>
              <p:nvSpPr>
                <p:cNvPr id="60" name="Oval 59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61" name="Straight Connector 60"/>
                <p:cNvCxnSpPr>
                  <a:cxnSpLocks noChangeAspect="1"/>
                  <a:stCxn id="60" idx="1"/>
                  <a:endCxn id="60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>
                  <a:cxnSpLocks noChangeAspect="1"/>
                  <a:stCxn id="60" idx="7"/>
                  <a:endCxn id="60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>
                <a:grpSpLocks noChangeAspect="1"/>
              </p:cNvGrpSpPr>
              <p:nvPr/>
            </p:nvGrpSpPr>
            <p:grpSpPr>
              <a:xfrm>
                <a:off x="7108052" y="5141718"/>
                <a:ext cx="277526" cy="256221"/>
                <a:chOff x="7108052" y="4937701"/>
                <a:chExt cx="653808" cy="673390"/>
              </a:xfrm>
            </p:grpSpPr>
            <p:sp>
              <p:nvSpPr>
                <p:cNvPr id="57" name="Oval 56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58" name="Straight Connector 57"/>
                <p:cNvCxnSpPr>
                  <a:cxnSpLocks noChangeAspect="1"/>
                  <a:stCxn id="57" idx="1"/>
                  <a:endCxn id="57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>
                  <a:cxnSpLocks noChangeAspect="1"/>
                  <a:stCxn id="57" idx="7"/>
                  <a:endCxn id="57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/>
              <p:cNvGrpSpPr>
                <a:grpSpLocks noChangeAspect="1"/>
              </p:cNvGrpSpPr>
              <p:nvPr/>
            </p:nvGrpSpPr>
            <p:grpSpPr>
              <a:xfrm>
                <a:off x="7399215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54" name="Oval 53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55" name="Straight Connector 54"/>
                <p:cNvCxnSpPr>
                  <a:cxnSpLocks noChangeAspect="1"/>
                  <a:stCxn id="54" idx="1"/>
                  <a:endCxn id="54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>
                  <a:cxnSpLocks noChangeAspect="1"/>
                  <a:stCxn id="54" idx="7"/>
                  <a:endCxn id="54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/>
              <p:cNvGrpSpPr>
                <a:grpSpLocks noChangeAspect="1"/>
              </p:cNvGrpSpPr>
              <p:nvPr/>
            </p:nvGrpSpPr>
            <p:grpSpPr>
              <a:xfrm>
                <a:off x="7694154" y="5142608"/>
                <a:ext cx="277526" cy="256221"/>
                <a:chOff x="7108052" y="4937701"/>
                <a:chExt cx="653808" cy="673390"/>
              </a:xfrm>
            </p:grpSpPr>
            <p:sp>
              <p:nvSpPr>
                <p:cNvPr id="51" name="Oval 50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52" name="Straight Connector 51"/>
                <p:cNvCxnSpPr>
                  <a:cxnSpLocks noChangeAspect="1"/>
                  <a:stCxn id="51" idx="1"/>
                  <a:endCxn id="51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>
                  <a:cxnSpLocks noChangeAspect="1"/>
                  <a:stCxn id="51" idx="7"/>
                  <a:endCxn id="51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40"/>
              <p:cNvGrpSpPr>
                <a:grpSpLocks noChangeAspect="1"/>
              </p:cNvGrpSpPr>
              <p:nvPr/>
            </p:nvGrpSpPr>
            <p:grpSpPr>
              <a:xfrm>
                <a:off x="7992318" y="5138830"/>
                <a:ext cx="277526" cy="256221"/>
                <a:chOff x="7108052" y="4937701"/>
                <a:chExt cx="653808" cy="673390"/>
              </a:xfrm>
            </p:grpSpPr>
            <p:sp>
              <p:nvSpPr>
                <p:cNvPr id="48" name="Oval 47"/>
                <p:cNvSpPr>
                  <a:spLocks noChangeAspect="1"/>
                </p:cNvSpPr>
                <p:nvPr/>
              </p:nvSpPr>
              <p:spPr>
                <a:xfrm>
                  <a:off x="7108052" y="4937701"/>
                  <a:ext cx="653808" cy="673390"/>
                </a:xfrm>
                <a:prstGeom prst="ellipse">
                  <a:avLst/>
                </a:prstGeom>
                <a:solidFill>
                  <a:schemeClr val="bg1"/>
                </a:solidFill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9" name="Straight Connector 48"/>
                <p:cNvCxnSpPr>
                  <a:cxnSpLocks noChangeAspect="1"/>
                  <a:stCxn id="48" idx="1"/>
                  <a:endCxn id="48" idx="5"/>
                </p:cNvCxnSpPr>
                <p:nvPr/>
              </p:nvCxnSpPr>
              <p:spPr>
                <a:xfrm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>
                  <a:cxnSpLocks noChangeAspect="1"/>
                  <a:stCxn id="48" idx="7"/>
                  <a:endCxn id="48" idx="3"/>
                </p:cNvCxnSpPr>
                <p:nvPr/>
              </p:nvCxnSpPr>
              <p:spPr>
                <a:xfrm flipH="1">
                  <a:off x="7203800" y="5036317"/>
                  <a:ext cx="462312" cy="476158"/>
                </a:xfrm>
                <a:prstGeom prst="line">
                  <a:avLst/>
                </a:prstGeom>
                <a:ln w="381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" name="Rectangle 3"/>
          <p:cNvSpPr/>
          <p:nvPr/>
        </p:nvSpPr>
        <p:spPr>
          <a:xfrm>
            <a:off x="138210" y="680081"/>
            <a:ext cx="2656387" cy="8210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9" name="Straight Connector 98"/>
          <p:cNvCxnSpPr/>
          <p:nvPr/>
        </p:nvCxnSpPr>
        <p:spPr>
          <a:xfrm>
            <a:off x="1224724" y="1513935"/>
            <a:ext cx="0" cy="11542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4" idx="3"/>
          </p:cNvCxnSpPr>
          <p:nvPr/>
        </p:nvCxnSpPr>
        <p:spPr>
          <a:xfrm>
            <a:off x="2794597" y="1090594"/>
            <a:ext cx="0" cy="16032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/>
          <p:nvPr/>
        </p:nvCxnSpPr>
        <p:spPr>
          <a:xfrm>
            <a:off x="1224724" y="2552709"/>
            <a:ext cx="1569873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TextBox 189"/>
          <p:cNvSpPr txBox="1"/>
          <p:nvPr/>
        </p:nvSpPr>
        <p:spPr>
          <a:xfrm>
            <a:off x="1147471" y="2794120"/>
            <a:ext cx="1783474" cy="369332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longueur </a:t>
            </a:r>
            <a:r>
              <a:rPr lang="fr-FR" dirty="0" smtClean="0"/>
              <a:t>rentrée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8234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-48886" y="4570095"/>
            <a:ext cx="3406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/>
              <a:t>0</a:t>
            </a:r>
          </a:p>
        </p:txBody>
      </p:sp>
      <p:pic>
        <p:nvPicPr>
          <p:cNvPr id="5" name="Picture 4" descr="position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" b="3398"/>
          <a:stretch/>
        </p:blipFill>
        <p:spPr>
          <a:xfrm>
            <a:off x="274497" y="1108685"/>
            <a:ext cx="9629881" cy="49080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229021" cy="940915"/>
          </a:xfrm>
        </p:spPr>
        <p:txBody>
          <a:bodyPr>
            <a:noAutofit/>
          </a:bodyPr>
          <a:lstStyle/>
          <a:p>
            <a:pPr algn="l"/>
            <a:r>
              <a:rPr lang="fr-FR" b="1" dirty="0" smtClean="0"/>
              <a:t>EFFET DE LA POSITION</a:t>
            </a:r>
            <a:endParaRPr lang="fr-FR" b="1" dirty="0"/>
          </a:p>
        </p:txBody>
      </p:sp>
      <p:sp>
        <p:nvSpPr>
          <p:cNvPr id="104" name="Rectangle 103"/>
          <p:cNvSpPr/>
          <p:nvPr/>
        </p:nvSpPr>
        <p:spPr>
          <a:xfrm>
            <a:off x="299067" y="5335500"/>
            <a:ext cx="2226094" cy="53268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529421" y="4275123"/>
            <a:ext cx="9846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/>
              <a:t>t</a:t>
            </a:r>
            <a:r>
              <a:rPr lang="fr-FR" sz="2400" b="1" dirty="0" smtClean="0"/>
              <a:t>emps</a:t>
            </a:r>
            <a:endParaRPr lang="fr-FR" sz="2400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74497" y="714435"/>
            <a:ext cx="0" cy="41340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78564" y="4848861"/>
            <a:ext cx="920696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557586" y="5363930"/>
            <a:ext cx="36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+</a:t>
            </a:r>
            <a:endParaRPr lang="fr-FR" sz="2800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3544782" y="1108684"/>
            <a:ext cx="0" cy="502369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67128" y="5363930"/>
            <a:ext cx="36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+</a:t>
            </a:r>
            <a:endParaRPr lang="fr-FR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350559" y="1351465"/>
            <a:ext cx="12244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position</a:t>
            </a:r>
            <a:endParaRPr lang="fr-FR" sz="2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4733331" y="4693206"/>
            <a:ext cx="3060248" cy="338554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Z=0        CENTRE </a:t>
            </a:r>
            <a:r>
              <a:rPr lang="fr-FR" sz="1600" b="1" dirty="0" smtClean="0"/>
              <a:t>DE LA BOBINE</a:t>
            </a:r>
            <a:endParaRPr lang="fr-FR" sz="1600" b="1" dirty="0"/>
          </a:p>
        </p:txBody>
      </p:sp>
      <p:sp>
        <p:nvSpPr>
          <p:cNvPr id="33" name="Rectangle 32"/>
          <p:cNvSpPr/>
          <p:nvPr/>
        </p:nvSpPr>
        <p:spPr>
          <a:xfrm>
            <a:off x="3497878" y="6054699"/>
            <a:ext cx="6242772" cy="3376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 37"/>
          <p:cNvGrpSpPr/>
          <p:nvPr/>
        </p:nvGrpSpPr>
        <p:grpSpPr>
          <a:xfrm>
            <a:off x="9178487" y="6189391"/>
            <a:ext cx="613093" cy="584776"/>
            <a:chOff x="8472453" y="6189391"/>
            <a:chExt cx="565932" cy="584776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15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278564" y="6054699"/>
            <a:ext cx="3266217" cy="337620"/>
          </a:xfrm>
          <a:prstGeom prst="rect">
            <a:avLst/>
          </a:prstGeom>
          <a:solidFill>
            <a:srgbClr val="68F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Picture 33" descr="CodeCogsEq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930" y="185356"/>
            <a:ext cx="4141720" cy="755558"/>
          </a:xfrm>
          <a:prstGeom prst="rect">
            <a:avLst/>
          </a:prstGeom>
          <a:solidFill>
            <a:srgbClr val="FAF463"/>
          </a:solidFill>
          <a:ln w="28575" cmpd="sng">
            <a:solidFill>
              <a:srgbClr val="000000"/>
            </a:solidFill>
          </a:ln>
        </p:spPr>
      </p:pic>
      <p:sp>
        <p:nvSpPr>
          <p:cNvPr id="35" name="Oval 34"/>
          <p:cNvSpPr/>
          <p:nvPr/>
        </p:nvSpPr>
        <p:spPr>
          <a:xfrm rot="5400000">
            <a:off x="8827935" y="-10281"/>
            <a:ext cx="755557" cy="114683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030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297543" y="6364791"/>
            <a:ext cx="4370997" cy="32161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5309828" cy="820972"/>
          </a:xfrm>
        </p:spPr>
        <p:txBody>
          <a:bodyPr>
            <a:noAutofit/>
          </a:bodyPr>
          <a:lstStyle/>
          <a:p>
            <a:r>
              <a:rPr lang="fr-FR" sz="4000" b="1" dirty="0" smtClean="0"/>
              <a:t>EFFET DE L’INTENSITÉ</a:t>
            </a:r>
            <a:endParaRPr lang="fr-FR" sz="40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440277" y="1598767"/>
            <a:ext cx="9482156" cy="4783484"/>
            <a:chOff x="345537" y="2721449"/>
            <a:chExt cx="8752759" cy="4783484"/>
          </a:xfrm>
        </p:grpSpPr>
        <p:grpSp>
          <p:nvGrpSpPr>
            <p:cNvPr id="5" name="Group 4"/>
            <p:cNvGrpSpPr/>
            <p:nvPr/>
          </p:nvGrpSpPr>
          <p:grpSpPr>
            <a:xfrm>
              <a:off x="345537" y="2721449"/>
              <a:ext cx="8752759" cy="4783484"/>
              <a:chOff x="345537" y="600485"/>
              <a:chExt cx="8752759" cy="4783484"/>
            </a:xfrm>
          </p:grpSpPr>
          <p:grpSp>
            <p:nvGrpSpPr>
              <p:cNvPr id="135" name="Group 134"/>
              <p:cNvGrpSpPr/>
              <p:nvPr/>
            </p:nvGrpSpPr>
            <p:grpSpPr>
              <a:xfrm>
                <a:off x="384353" y="641707"/>
                <a:ext cx="8567324" cy="4742262"/>
                <a:chOff x="384353" y="641707"/>
                <a:chExt cx="8567324" cy="4742262"/>
              </a:xfrm>
            </p:grpSpPr>
            <p:pic>
              <p:nvPicPr>
                <p:cNvPr id="131" name="Picture 130" descr="current.png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18" t="2547" r="5456" b="20652"/>
                <a:stretch/>
              </p:blipFill>
              <p:spPr>
                <a:xfrm>
                  <a:off x="384353" y="981907"/>
                  <a:ext cx="8567324" cy="4402062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13" name="Group 112"/>
                <p:cNvGrpSpPr/>
                <p:nvPr/>
              </p:nvGrpSpPr>
              <p:grpSpPr>
                <a:xfrm>
                  <a:off x="390897" y="641707"/>
                  <a:ext cx="8447380" cy="4681250"/>
                  <a:chOff x="9946" y="1264543"/>
                  <a:chExt cx="9106863" cy="4681250"/>
                </a:xfrm>
              </p:grpSpPr>
              <p:sp>
                <p:nvSpPr>
                  <p:cNvPr id="87" name="TextBox 86"/>
                  <p:cNvSpPr txBox="1"/>
                  <p:nvPr/>
                </p:nvSpPr>
                <p:spPr>
                  <a:xfrm>
                    <a:off x="9946" y="1264543"/>
                    <a:ext cx="1118838" cy="4001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2000" b="1" dirty="0"/>
                      <a:t>i</a:t>
                    </a:r>
                    <a:r>
                      <a:rPr lang="fr-FR" sz="2000" b="1" dirty="0" smtClean="0"/>
                      <a:t>ntensité</a:t>
                    </a:r>
                    <a:endParaRPr lang="fr-FR" sz="2000" b="1" dirty="0"/>
                  </a:p>
                </p:txBody>
              </p:sp>
              <p:cxnSp>
                <p:nvCxnSpPr>
                  <p:cNvPr id="93" name="Straight Connector 92"/>
                  <p:cNvCxnSpPr/>
                  <p:nvPr/>
                </p:nvCxnSpPr>
                <p:spPr>
                  <a:xfrm>
                    <a:off x="26669" y="3810429"/>
                    <a:ext cx="9090140" cy="0"/>
                  </a:xfrm>
                  <a:prstGeom prst="line">
                    <a:avLst/>
                  </a:prstGeom>
                  <a:ln>
                    <a:noFill/>
                    <a:prstDash val="dash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/>
                  <p:cNvCxnSpPr/>
                  <p:nvPr/>
                </p:nvCxnSpPr>
                <p:spPr>
                  <a:xfrm flipV="1">
                    <a:off x="2111317" y="1671764"/>
                    <a:ext cx="1" cy="4274029"/>
                  </a:xfrm>
                  <a:prstGeom prst="line">
                    <a:avLst/>
                  </a:prstGeom>
                  <a:ln>
                    <a:noFill/>
                    <a:prstDash val="dash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/>
                  <p:cNvCxnSpPr/>
                  <p:nvPr/>
                </p:nvCxnSpPr>
                <p:spPr>
                  <a:xfrm flipV="1">
                    <a:off x="3972875" y="1685800"/>
                    <a:ext cx="1" cy="4259993"/>
                  </a:xfrm>
                  <a:prstGeom prst="line">
                    <a:avLst/>
                  </a:prstGeom>
                  <a:ln>
                    <a:noFill/>
                    <a:prstDash val="dash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/>
                  <p:cNvCxnSpPr/>
                  <p:nvPr/>
                </p:nvCxnSpPr>
                <p:spPr>
                  <a:xfrm flipV="1">
                    <a:off x="4682461" y="1671763"/>
                    <a:ext cx="0" cy="4274030"/>
                  </a:xfrm>
                  <a:prstGeom prst="line">
                    <a:avLst/>
                  </a:prstGeom>
                  <a:ln>
                    <a:noFill/>
                    <a:prstDash val="dash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4" name="Straight Arrow Connector 23"/>
              <p:cNvCxnSpPr/>
              <p:nvPr/>
            </p:nvCxnSpPr>
            <p:spPr>
              <a:xfrm flipV="1">
                <a:off x="345537" y="600485"/>
                <a:ext cx="0" cy="4665771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>
                <a:stCxn id="131" idx="1"/>
              </p:cNvCxnSpPr>
              <p:nvPr/>
            </p:nvCxnSpPr>
            <p:spPr>
              <a:xfrm flipV="1">
                <a:off x="384353" y="3169787"/>
                <a:ext cx="8713943" cy="1315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2435039" y="981907"/>
                <a:ext cx="0" cy="434105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4153344" y="1041818"/>
                <a:ext cx="3306" cy="4342151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 flipV="1">
                <a:off x="4829168" y="1062964"/>
                <a:ext cx="11340" cy="4259993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" name="TextBox 125"/>
            <p:cNvSpPr txBox="1"/>
            <p:nvPr/>
          </p:nvSpPr>
          <p:spPr>
            <a:xfrm>
              <a:off x="7725895" y="4738493"/>
              <a:ext cx="90887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2400" b="1" dirty="0" smtClean="0"/>
                <a:t>temps</a:t>
              </a:r>
              <a:endParaRPr lang="fr-FR" sz="2400" b="1" dirty="0"/>
            </a:p>
          </p:txBody>
        </p:sp>
      </p:grpSp>
      <p:cxnSp>
        <p:nvCxnSpPr>
          <p:cNvPr id="37" name="Straight Arrow Connector 36"/>
          <p:cNvCxnSpPr>
            <a:stCxn id="44" idx="4"/>
          </p:cNvCxnSpPr>
          <p:nvPr/>
        </p:nvCxnSpPr>
        <p:spPr>
          <a:xfrm>
            <a:off x="2703904" y="1517222"/>
            <a:ext cx="0" cy="522878"/>
          </a:xfrm>
          <a:prstGeom prst="straightConnector1">
            <a:avLst/>
          </a:prstGeom>
          <a:ln w="762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3" idx="4"/>
          </p:cNvCxnSpPr>
          <p:nvPr/>
        </p:nvCxnSpPr>
        <p:spPr>
          <a:xfrm>
            <a:off x="4555085" y="1517222"/>
            <a:ext cx="3580" cy="522878"/>
          </a:xfrm>
          <a:prstGeom prst="straightConnector1">
            <a:avLst/>
          </a:prstGeom>
          <a:ln w="762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45" idx="4"/>
          </p:cNvCxnSpPr>
          <p:nvPr/>
        </p:nvCxnSpPr>
        <p:spPr>
          <a:xfrm>
            <a:off x="5282032" y="1517222"/>
            <a:ext cx="0" cy="544024"/>
          </a:xfrm>
          <a:prstGeom prst="straightConnector1">
            <a:avLst/>
          </a:prstGeom>
          <a:ln w="762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>
            <a:spLocks noChangeAspect="1"/>
          </p:cNvSpPr>
          <p:nvPr/>
        </p:nvSpPr>
        <p:spPr>
          <a:xfrm>
            <a:off x="4267413" y="986138"/>
            <a:ext cx="575342" cy="5310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2</a:t>
            </a: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2416233" y="986138"/>
            <a:ext cx="575342" cy="5310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1</a:t>
            </a:r>
            <a:endParaRPr lang="fr-FR" sz="3200" dirty="0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4994361" y="986138"/>
            <a:ext cx="575342" cy="5310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3</a:t>
            </a:r>
            <a:endParaRPr lang="fr-FR" sz="32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9178487" y="6189391"/>
            <a:ext cx="613093" cy="584776"/>
            <a:chOff x="8472453" y="6189391"/>
            <a:chExt cx="565932" cy="584776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16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8" name="Picture 27" descr="CodeCogsEqn.e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734" y="127333"/>
            <a:ext cx="4141720" cy="755558"/>
          </a:xfrm>
          <a:prstGeom prst="rect">
            <a:avLst/>
          </a:prstGeom>
          <a:solidFill>
            <a:srgbClr val="FAF463"/>
          </a:solidFill>
          <a:ln w="28575" cmpd="sng">
            <a:solidFill>
              <a:srgbClr val="000000"/>
            </a:solidFill>
          </a:ln>
        </p:spPr>
      </p:pic>
      <p:sp>
        <p:nvSpPr>
          <p:cNvPr id="3" name="Oval 2"/>
          <p:cNvSpPr/>
          <p:nvPr/>
        </p:nvSpPr>
        <p:spPr>
          <a:xfrm rot="5400000">
            <a:off x="7570943" y="-481666"/>
            <a:ext cx="755557" cy="197355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489417" y="6372551"/>
            <a:ext cx="2197682" cy="326680"/>
          </a:xfrm>
          <a:prstGeom prst="rect">
            <a:avLst/>
          </a:prstGeom>
          <a:solidFill>
            <a:srgbClr val="68F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4546930" y="6369423"/>
            <a:ext cx="762899" cy="316980"/>
          </a:xfrm>
          <a:prstGeom prst="rect">
            <a:avLst/>
          </a:prstGeom>
          <a:solidFill>
            <a:srgbClr val="68F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/>
          <p:cNvSpPr/>
          <p:nvPr/>
        </p:nvSpPr>
        <p:spPr>
          <a:xfrm>
            <a:off x="2687099" y="6361611"/>
            <a:ext cx="1859831" cy="3376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115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spe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5478"/>
            <a:ext cx="9906000" cy="52125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191" y="-145245"/>
            <a:ext cx="6096737" cy="1143000"/>
          </a:xfrm>
        </p:spPr>
        <p:txBody>
          <a:bodyPr>
            <a:noAutofit/>
          </a:bodyPr>
          <a:lstStyle/>
          <a:p>
            <a:r>
              <a:rPr lang="fr-FR" sz="4800" b="1" dirty="0" smtClean="0"/>
              <a:t>COURBE DE VITESSE </a:t>
            </a:r>
            <a:endParaRPr lang="fr-FR" sz="4800" b="1" dirty="0"/>
          </a:p>
        </p:txBody>
      </p:sp>
      <p:cxnSp>
        <p:nvCxnSpPr>
          <p:cNvPr id="22" name="Straight Arrow Connector 21"/>
          <p:cNvCxnSpPr>
            <a:stCxn id="28" idx="4"/>
          </p:cNvCxnSpPr>
          <p:nvPr/>
        </p:nvCxnSpPr>
        <p:spPr>
          <a:xfrm>
            <a:off x="3945330" y="1528841"/>
            <a:ext cx="0" cy="2242499"/>
          </a:xfrm>
          <a:prstGeom prst="straightConnector1">
            <a:avLst/>
          </a:prstGeom>
          <a:ln w="76200" cap="sq" cmpd="sng">
            <a:solidFill>
              <a:srgbClr val="68FF2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30" idx="4"/>
          </p:cNvCxnSpPr>
          <p:nvPr/>
        </p:nvCxnSpPr>
        <p:spPr>
          <a:xfrm>
            <a:off x="2770925" y="1528841"/>
            <a:ext cx="0" cy="1254767"/>
          </a:xfrm>
          <a:prstGeom prst="straightConnector1">
            <a:avLst/>
          </a:prstGeom>
          <a:ln w="762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369222" y="1452199"/>
            <a:ext cx="0" cy="868588"/>
          </a:xfrm>
          <a:prstGeom prst="straightConnector1">
            <a:avLst/>
          </a:prstGeom>
          <a:ln w="762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1" idx="4"/>
          </p:cNvCxnSpPr>
          <p:nvPr/>
        </p:nvCxnSpPr>
        <p:spPr>
          <a:xfrm>
            <a:off x="1956307" y="1528840"/>
            <a:ext cx="0" cy="395312"/>
          </a:xfrm>
          <a:prstGeom prst="straightConnector1">
            <a:avLst/>
          </a:prstGeom>
          <a:ln w="76200" cap="sq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>
            <a:spLocks noChangeAspect="1"/>
          </p:cNvSpPr>
          <p:nvPr/>
        </p:nvSpPr>
        <p:spPr>
          <a:xfrm>
            <a:off x="3657659" y="997756"/>
            <a:ext cx="575342" cy="531085"/>
          </a:xfrm>
          <a:prstGeom prst="ellipse">
            <a:avLst/>
          </a:prstGeom>
          <a:solidFill>
            <a:srgbClr val="68F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4</a:t>
            </a:r>
            <a:endParaRPr lang="fr-FR" sz="3200" dirty="0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3082317" y="997756"/>
            <a:ext cx="575342" cy="5310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3</a:t>
            </a:r>
            <a:endParaRPr lang="fr-FR" sz="3200" dirty="0" smtClean="0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2483254" y="997756"/>
            <a:ext cx="575342" cy="5310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2</a:t>
            </a: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1668636" y="997756"/>
            <a:ext cx="575342" cy="5310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66898" y="6094265"/>
            <a:ext cx="11161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t</a:t>
            </a:r>
            <a:r>
              <a:rPr lang="fr-FR" sz="2400" b="1" dirty="0" smtClean="0"/>
              <a:t>emps</a:t>
            </a:r>
            <a:endParaRPr lang="fr-FR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86974" y="1328785"/>
            <a:ext cx="93361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000" b="1" dirty="0"/>
              <a:t>v</a:t>
            </a:r>
            <a:r>
              <a:rPr lang="fr-FR" sz="2000" b="1" dirty="0" smtClean="0"/>
              <a:t>itesse</a:t>
            </a:r>
            <a:endParaRPr lang="fr-FR" sz="2000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286974" y="1328785"/>
            <a:ext cx="0" cy="52271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86975" y="6567271"/>
            <a:ext cx="9508461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9216238" y="25866"/>
            <a:ext cx="613093" cy="584776"/>
            <a:chOff x="8472453" y="6189391"/>
            <a:chExt cx="565932" cy="584776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17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599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pe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5"/>
          <a:stretch/>
        </p:blipFill>
        <p:spPr>
          <a:xfrm>
            <a:off x="0" y="2091248"/>
            <a:ext cx="9906000" cy="43953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962"/>
            <a:ext cx="9906000" cy="1143000"/>
          </a:xfrm>
        </p:spPr>
        <p:txBody>
          <a:bodyPr>
            <a:noAutofit/>
          </a:bodyPr>
          <a:lstStyle/>
          <a:p>
            <a:r>
              <a:rPr lang="fr-FR" b="1" dirty="0" smtClean="0"/>
              <a:t>SYNCHRONISATION DU CIRCUIT</a:t>
            </a:r>
            <a:endParaRPr lang="fr-FR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8768704" y="1944310"/>
            <a:ext cx="0" cy="2477425"/>
          </a:xfrm>
          <a:prstGeom prst="straightConnector1">
            <a:avLst/>
          </a:prstGeom>
          <a:ln w="276225" cmpd="sng">
            <a:solidFill>
              <a:srgbClr val="68FF26"/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8768704" y="3152462"/>
            <a:ext cx="0" cy="1818070"/>
          </a:xfrm>
          <a:prstGeom prst="straightConnector1">
            <a:avLst/>
          </a:prstGeom>
          <a:ln w="276225" cmpd="sng">
            <a:solidFill>
              <a:srgbClr val="68FF26"/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369053" y="4210935"/>
            <a:ext cx="3041647" cy="1384995"/>
          </a:xfrm>
          <a:prstGeom prst="rect">
            <a:avLst/>
          </a:prstGeom>
          <a:solidFill>
            <a:srgbClr val="FAF46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augmentation de la capacité</a:t>
            </a:r>
          </a:p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2mF à 3F</a:t>
            </a:r>
            <a:endParaRPr lang="fr-FR" sz="28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62747" y="1610313"/>
            <a:ext cx="0" cy="466577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2747" y="6276084"/>
            <a:ext cx="920696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678610" y="5877733"/>
            <a:ext cx="89109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temps</a:t>
            </a:r>
            <a:endParaRPr lang="fr-FR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11887" y="1696368"/>
            <a:ext cx="106229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/>
              <a:t>vitesse</a:t>
            </a:r>
            <a:endParaRPr lang="fr-FR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9255298" y="0"/>
            <a:ext cx="613093" cy="584776"/>
            <a:chOff x="8472453" y="6189391"/>
            <a:chExt cx="565932" cy="584776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18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690919" y="1148651"/>
            <a:ext cx="1954510" cy="954107"/>
          </a:xfrm>
          <a:prstGeom prst="rect">
            <a:avLst/>
          </a:prstGeom>
          <a:solidFill>
            <a:srgbClr val="FAF46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rendement</a:t>
            </a:r>
          </a:p>
          <a:p>
            <a:pPr algn="ctr"/>
            <a:r>
              <a:rPr lang="fr-FR" sz="2800" dirty="0" smtClean="0">
                <a:ln>
                  <a:solidFill>
                    <a:schemeClr val="tx1"/>
                  </a:solidFill>
                </a:ln>
              </a:rPr>
              <a:t>+12%</a:t>
            </a:r>
            <a:endParaRPr lang="fr-FR" sz="2800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37303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121263"/>
            <a:ext cx="8915400" cy="1143000"/>
          </a:xfrm>
        </p:spPr>
        <p:txBody>
          <a:bodyPr>
            <a:noAutofit/>
          </a:bodyPr>
          <a:lstStyle/>
          <a:p>
            <a:r>
              <a:rPr lang="fr-FR" sz="4800" b="1" dirty="0" smtClean="0"/>
              <a:t>UTILISATIONS POTENTIELLES</a:t>
            </a:r>
            <a:endParaRPr lang="fr-FR" sz="48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9178487" y="6189391"/>
            <a:ext cx="613093" cy="584776"/>
            <a:chOff x="8472453" y="6189391"/>
            <a:chExt cx="565932" cy="584776"/>
          </a:xfrm>
        </p:grpSpPr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07300" y="6243082"/>
              <a:ext cx="531085" cy="53108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472453" y="6189391"/>
              <a:ext cx="55444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chemeClr val="bg1"/>
                  </a:solidFill>
                </a:rPr>
                <a:t>19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Picture 2" descr="orbitalcoilgu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24" y="1358251"/>
            <a:ext cx="7865993" cy="498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59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21639</TotalTime>
  <Words>227</Words>
  <Application>Microsoft Macintosh PowerPoint</Application>
  <PresentationFormat>A4 Paper (210x297 mm)</PresentationFormat>
  <Paragraphs>119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CHAÎNE D’ÉNERGIE</vt:lpstr>
      <vt:lpstr>MAQUETTE</vt:lpstr>
      <vt:lpstr>CIRCUIT D’ADJONCTION</vt:lpstr>
      <vt:lpstr>PROJECTILES</vt:lpstr>
      <vt:lpstr>ACQUISITION VIDÉO</vt:lpstr>
      <vt:lpstr>ACQUISITION AUDIO</vt:lpstr>
      <vt:lpstr>FORME OPTIMALE</vt:lpstr>
      <vt:lpstr>PowerPoint Presentation</vt:lpstr>
      <vt:lpstr>MODÈLE DE L’INDUCTANCE</vt:lpstr>
      <vt:lpstr>CIRCUIT RLC</vt:lpstr>
      <vt:lpstr>EQUATION DU MOUVEMENT</vt:lpstr>
      <vt:lpstr>MODÈLE FINAL</vt:lpstr>
      <vt:lpstr>VALIDATION DU MODÈLE</vt:lpstr>
      <vt:lpstr>EFFET DE LA POSITION</vt:lpstr>
      <vt:lpstr>EFFET DE L’INTENSITÉ</vt:lpstr>
      <vt:lpstr>COURBE DE VITESSE </vt:lpstr>
      <vt:lpstr>SYNCHRONISATION DU CIRCUIT</vt:lpstr>
      <vt:lpstr>UTILISATIONS POTENTIELLES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TIPE commun 2015: Propulseur Electromagnétique</dc:title>
  <dc:creator>Jack Halford</dc:creator>
  <cp:lastModifiedBy>Jack Halford</cp:lastModifiedBy>
  <cp:revision>123</cp:revision>
  <dcterms:created xsi:type="dcterms:W3CDTF">2015-05-27T14:07:54Z</dcterms:created>
  <dcterms:modified xsi:type="dcterms:W3CDTF">2015-06-25T20:03:41Z</dcterms:modified>
</cp:coreProperties>
</file>